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1" r:id="rId4"/>
    <p:sldId id="268" r:id="rId5"/>
    <p:sldId id="281" r:id="rId6"/>
    <p:sldId id="282" r:id="rId7"/>
    <p:sldId id="283" r:id="rId8"/>
    <p:sldId id="307" r:id="rId9"/>
    <p:sldId id="284" r:id="rId10"/>
    <p:sldId id="308" r:id="rId11"/>
    <p:sldId id="306" r:id="rId12"/>
    <p:sldId id="300" r:id="rId13"/>
    <p:sldId id="301" r:id="rId14"/>
    <p:sldId id="302" r:id="rId15"/>
    <p:sldId id="303" r:id="rId16"/>
    <p:sldId id="304" r:id="rId17"/>
    <p:sldId id="305" r:id="rId18"/>
    <p:sldId id="277" r:id="rId19"/>
    <p:sldId id="291" r:id="rId20"/>
    <p:sldId id="292" r:id="rId21"/>
    <p:sldId id="285" r:id="rId22"/>
    <p:sldId id="295" r:id="rId23"/>
    <p:sldId id="309" r:id="rId24"/>
    <p:sldId id="310" r:id="rId25"/>
    <p:sldId id="311" r:id="rId26"/>
    <p:sldId id="312" r:id="rId27"/>
    <p:sldId id="26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AD2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594" autoAdjust="0"/>
  </p:normalViewPr>
  <p:slideViewPr>
    <p:cSldViewPr>
      <p:cViewPr>
        <p:scale>
          <a:sx n="69" d="100"/>
          <a:sy n="69" d="100"/>
        </p:scale>
        <p:origin x="-200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/>
            </a:pPr>
            <a:r>
              <a:rPr lang="ru-RU" sz="1400" i="1" dirty="0" smtClean="0">
                <a:solidFill>
                  <a:schemeClr val="tx2"/>
                </a:solidFill>
              </a:rPr>
              <a:t>в </a:t>
            </a:r>
            <a:r>
              <a:rPr lang="ru-RU" sz="1400" i="1" dirty="0">
                <a:solidFill>
                  <a:schemeClr val="tx2"/>
                </a:solidFill>
              </a:rPr>
              <a:t>разрезе источников, млн. руб</a:t>
            </a:r>
            <a:r>
              <a:rPr lang="ru-RU" sz="1400" i="1" dirty="0" smtClean="0">
                <a:solidFill>
                  <a:schemeClr val="tx2"/>
                </a:solidFill>
              </a:rPr>
              <a:t>.: </a:t>
            </a:r>
            <a:endParaRPr lang="ru-RU" sz="1400" i="1" dirty="0">
              <a:solidFill>
                <a:schemeClr val="tx2"/>
              </a:solidFill>
            </a:endParaRPr>
          </a:p>
        </c:rich>
      </c:tx>
      <c:layout>
        <c:manualLayout>
          <c:xMode val="edge"/>
          <c:yMode val="edge"/>
          <c:x val="2.0215526214455142E-2"/>
          <c:y val="1.6534621153205212E-2"/>
        </c:manualLayout>
      </c:layout>
    </c:title>
    <c:view3D>
      <c:rotX val="30"/>
      <c:rotY val="180"/>
      <c:perspective val="30"/>
    </c:view3D>
    <c:plotArea>
      <c:layout>
        <c:manualLayout>
          <c:layoutTarget val="inner"/>
          <c:xMode val="edge"/>
          <c:yMode val="edge"/>
          <c:x val="0.16464101738570516"/>
          <c:y val="0.10198178840393078"/>
          <c:w val="0.66360519283656882"/>
          <c:h val="0.721156577021388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dPt>
            <c:idx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chemeClr val="tx2">
                  <a:lumMod val="50000"/>
                </a:schemeClr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 i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/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 i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-0.31851628918316188"/>
                  <c:y val="-0.25555376690276882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 i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0.13703607790438335"/>
                  <c:y val="-0.14814711124798194"/>
                </c:manualLayout>
              </c:layout>
              <c:spPr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chemeClr val="accent1"/>
                  </a:solidFill>
                </a:ln>
              </c:spPr>
              <c:txPr>
                <a:bodyPr/>
                <a:lstStyle/>
                <a:p>
                  <a:pPr>
                    <a:defRPr sz="1400" b="0" i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outEnd"/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Внебюджетные источники</c:v>
                </c:pt>
                <c:pt idx="1">
                  <c:v>Республиканский бюджет</c:v>
                </c:pt>
                <c:pt idx="2">
                  <c:v>Местный бюджет</c:v>
                </c:pt>
                <c:pt idx="3">
                  <c:v>Федеральный бюджет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13004.3</c:v>
                </c:pt>
                <c:pt idx="1">
                  <c:v>1212.24</c:v>
                </c:pt>
                <c:pt idx="2">
                  <c:v>37.809999999999995</c:v>
                </c:pt>
                <c:pt idx="3">
                  <c:v>2073.36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0.22942504922683549"/>
          <c:y val="0.72174881249008715"/>
          <c:w val="0.54603700644848341"/>
          <c:h val="0.27825118750991534"/>
        </c:manualLayout>
      </c:layout>
      <c:txPr>
        <a:bodyPr/>
        <a:lstStyle/>
        <a:p>
          <a:pPr>
            <a:defRPr sz="1400" i="1">
              <a:solidFill>
                <a:schemeClr val="tx2"/>
              </a:solidFill>
            </a:defRPr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Доля </a:t>
            </a:r>
            <a:r>
              <a:rPr lang="ru-RU" dirty="0" smtClean="0"/>
              <a:t>объема отгруженной </a:t>
            </a:r>
            <a:r>
              <a:rPr lang="ru-RU" baseline="0" dirty="0" smtClean="0"/>
              <a:t> инновационной продукции кластера в общем объеме отгруженной продукции </a:t>
            </a:r>
            <a:r>
              <a:rPr lang="ru-RU" dirty="0" smtClean="0"/>
              <a:t>Республики Бурятия, </a:t>
            </a:r>
            <a:r>
              <a:rPr lang="ru-RU" dirty="0"/>
              <a:t>%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203453810763676"/>
          <c:y val="0.30521274222105732"/>
          <c:w val="0.41260673591086078"/>
          <c:h val="0.6786257547337105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400" b="1" i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1"/>
                <c:pt idx="0">
                  <c:v>Доля объема инновационной продукции кластера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4.8</c:v>
                </c:pt>
                <c:pt idx="1">
                  <c:v>94.8</c:v>
                </c:pt>
              </c:numCache>
            </c:numRef>
          </c:val>
        </c:ser>
        <c:dLbls>
          <c:showCatName val="1"/>
          <c:showPercent val="1"/>
        </c:dLbls>
        <c:firstSliceAng val="15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1207014007484362"/>
          <c:y val="0.36858492254780001"/>
          <c:w val="0.36915460492548374"/>
          <c:h val="0.47771197232268436"/>
        </c:manualLayout>
      </c:layout>
      <c:txPr>
        <a:bodyPr/>
        <a:lstStyle/>
        <a:p>
          <a:pPr>
            <a:defRPr sz="1200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50"/>
      <c:perspective val="30"/>
    </c:view3D>
    <c:plotArea>
      <c:layout>
        <c:manualLayout>
          <c:layoutTarget val="inner"/>
          <c:xMode val="edge"/>
          <c:yMode val="edge"/>
          <c:x val="0.15838991606049202"/>
          <c:y val="0.14746032690351538"/>
          <c:w val="0.69067058148324434"/>
          <c:h val="0.756244096831850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руб.</c:v>
                </c:pt>
              </c:strCache>
            </c:strRef>
          </c:tx>
          <c:explosion val="35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0.11516581771990413"/>
                  <c:y val="3.7036777811995897E-3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0.12971264263705426"/>
                  <c:y val="-5.026415679796925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3.1087974818696525E-2"/>
                  <c:y val="-5.3327710742182032E-2"/>
                </c:manualLayout>
              </c:layout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showVal val="1"/>
            </c:dLbl>
            <c:dLbl>
              <c:idx val="5"/>
              <c:layout>
                <c:manualLayout>
                  <c:x val="4.214349588207298E-2"/>
                  <c:y val="-3.4341258620528801E-2"/>
                </c:manualLayout>
              </c:layout>
              <c:showVal val="1"/>
            </c:dLbl>
            <c:dLbl>
              <c:idx val="6"/>
              <c:layout/>
              <c:showVal val="1"/>
            </c:dLbl>
            <c:dLbl>
              <c:idx val="7"/>
              <c:layout>
                <c:manualLayout>
                  <c:x val="2.4431716189933582E-2"/>
                  <c:y val="-0.13516324178541783"/>
                </c:manualLayout>
              </c:layout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Работы и проекты по развитию производства и производственной инфраструктуры</c:v>
                </c:pt>
                <c:pt idx="1">
                  <c:v>Развитие инновационной инфраструктуры, работы и проекты в сфере исследований и разработок, осуществления инновационной деятельности, подготовки и повышения квалификации кадров</c:v>
                </c:pt>
                <c:pt idx="2">
                  <c:v>Развитие транспортной инфраструктуры</c:v>
                </c:pt>
                <c:pt idx="3">
                  <c:v>Развитие энергетической инфраструктуры</c:v>
                </c:pt>
                <c:pt idx="4">
                  <c:v>Развитие инженерной инфраструктуры</c:v>
                </c:pt>
                <c:pt idx="5">
                  <c:v>Развитие жилищной инфраструктуры</c:v>
                </c:pt>
                <c:pt idx="6">
                  <c:v>Развитие образовательной инфраструктуры</c:v>
                </c:pt>
                <c:pt idx="7">
                  <c:v>Благоустройство территорий г. Улан-Удэ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0.00">
                  <c:v>6527</c:v>
                </c:pt>
                <c:pt idx="1">
                  <c:v>5160.6000000000004</c:v>
                </c:pt>
                <c:pt idx="2">
                  <c:v>23.54</c:v>
                </c:pt>
                <c:pt idx="3">
                  <c:v>761.9</c:v>
                </c:pt>
                <c:pt idx="4">
                  <c:v>1683.5</c:v>
                </c:pt>
                <c:pt idx="5">
                  <c:v>1917</c:v>
                </c:pt>
                <c:pt idx="6">
                  <c:v>108.64999999999999</c:v>
                </c:pt>
                <c:pt idx="7">
                  <c:v>53</c:v>
                </c:pt>
              </c:numCache>
            </c:numRef>
          </c:val>
        </c:ser>
      </c:pie3DChart>
    </c:plotArea>
    <c:plotVisOnly val="1"/>
  </c:chart>
  <c:spPr>
    <a:ln>
      <a:solidFill>
        <a:schemeClr val="accent1"/>
      </a:solidFill>
    </a:ln>
  </c:spPr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Доля объема отгруженной продукции кластера в общем объеме </a:t>
            </a:r>
            <a:r>
              <a:rPr lang="ru-RU" dirty="0" smtClean="0"/>
              <a:t>отгруженной </a:t>
            </a:r>
            <a:r>
              <a:rPr lang="ru-RU" baseline="0" dirty="0" smtClean="0"/>
              <a:t> промышленной </a:t>
            </a:r>
            <a:r>
              <a:rPr lang="ru-RU" dirty="0" smtClean="0"/>
              <a:t> </a:t>
            </a:r>
            <a:r>
              <a:rPr lang="ru-RU" dirty="0"/>
              <a:t>продукции Республики Бурятия в 2014 году, %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203453810763662"/>
          <c:y val="0.30521274222105732"/>
          <c:w val="0.41260673591086044"/>
          <c:h val="0.678625754733709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объема отгруженной продукции кластера в общем объеме отгруженной продукции Республики Бурятия в 2014 году, %</c:v>
                </c:pt>
              </c:strCache>
            </c:strRef>
          </c:tx>
          <c:explosion val="23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8.7430883747959626E-2"/>
                  <c:y val="-0.16954613497099749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4</a:t>
                    </a:r>
                    <a:r>
                      <a: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1,5</a:t>
                    </a:r>
                    <a:endParaRPr lang="ru-RU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Val val="1"/>
              <c:separator> </c:separator>
            </c:dLbl>
            <c:dLbl>
              <c:idx val="1"/>
              <c:delete val="1"/>
            </c:dLbl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400" b="1" i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eparator> </c:separator>
            <c:showLeaderLines val="1"/>
          </c:dLbls>
          <c:cat>
            <c:strRef>
              <c:f>Лист1!$A$2:$A$3</c:f>
              <c:strCache>
                <c:ptCount val="1"/>
                <c:pt idx="0">
                  <c:v>Объем отгруженной продукции кластера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41.5</c:v>
                </c:pt>
                <c:pt idx="1">
                  <c:v>58.5</c:v>
                </c:pt>
              </c:numCache>
            </c:numRef>
          </c:val>
        </c:ser>
        <c:dLbls>
          <c:showCatName val="1"/>
          <c:showPercent val="1"/>
        </c:dLbls>
        <c:firstSliceAng val="15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1207014007484362"/>
          <c:y val="0.36858492254779984"/>
          <c:w val="0.32767343476866784"/>
          <c:h val="0.35380711564255374"/>
        </c:manualLayout>
      </c:layout>
      <c:txPr>
        <a:bodyPr/>
        <a:lstStyle/>
        <a:p>
          <a:pPr>
            <a:defRPr sz="1200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00" i="1" dirty="0">
                <a:solidFill>
                  <a:schemeClr val="tx2">
                    <a:lumMod val="75000"/>
                  </a:schemeClr>
                </a:solidFill>
              </a:rPr>
              <a:t>Объем отгруженной продукции кластера, млн. руб.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продукции кластера, млн. руб.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 i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24292</c:v>
                </c:pt>
                <c:pt idx="1">
                  <c:v>34963.199999999997</c:v>
                </c:pt>
                <c:pt idx="2">
                  <c:v>45405.7</c:v>
                </c:pt>
                <c:pt idx="3">
                  <c:v>58900</c:v>
                </c:pt>
                <c:pt idx="4">
                  <c:v>38320</c:v>
                </c:pt>
                <c:pt idx="5">
                  <c:v>32230</c:v>
                </c:pt>
                <c:pt idx="6">
                  <c:v>33841</c:v>
                </c:pt>
                <c:pt idx="7">
                  <c:v>35533</c:v>
                </c:pt>
              </c:numCache>
            </c:numRef>
          </c:val>
        </c:ser>
        <c:axId val="122843904"/>
        <c:axId val="122845440"/>
      </c:barChart>
      <c:catAx>
        <c:axId val="122843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2845440"/>
        <c:crosses val="autoZero"/>
        <c:auto val="1"/>
        <c:lblAlgn val="ctr"/>
        <c:lblOffset val="100"/>
      </c:catAx>
      <c:valAx>
        <c:axId val="1228454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22843904"/>
        <c:crosses val="autoZero"/>
        <c:crossBetween val="between"/>
      </c:valAx>
    </c:plotArea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Доля </a:t>
            </a:r>
            <a:r>
              <a:rPr lang="ru-RU" dirty="0" smtClean="0"/>
              <a:t>среднесписочной численности работников кластера в общей среднесписочной</a:t>
            </a:r>
            <a:r>
              <a:rPr lang="ru-RU" baseline="0" dirty="0" smtClean="0"/>
              <a:t> численности работников  промышленного производства</a:t>
            </a:r>
            <a:r>
              <a:rPr lang="ru-RU" dirty="0" smtClean="0"/>
              <a:t> Республики </a:t>
            </a:r>
            <a:r>
              <a:rPr lang="ru-RU" dirty="0"/>
              <a:t>Бурятия в 2014 году, %</a:t>
            </a:r>
          </a:p>
        </c:rich>
      </c:tx>
      <c:layout>
        <c:manualLayout>
          <c:xMode val="edge"/>
          <c:yMode val="edge"/>
          <c:x val="0.10112125199473669"/>
          <c:y val="0"/>
        </c:manualLayout>
      </c:layout>
    </c:title>
    <c:plotArea>
      <c:layout>
        <c:manualLayout>
          <c:layoutTarget val="inner"/>
          <c:xMode val="edge"/>
          <c:yMode val="edge"/>
          <c:x val="0.18203453810763667"/>
          <c:y val="0.30521274222105732"/>
          <c:w val="0.41260673591086056"/>
          <c:h val="0.6786257547337101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3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explosion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3498231566766534E-3"/>
                  <c:y val="-8.0902532986857928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7,8</a:t>
                    </a:r>
                  </a:p>
                </c:rich>
              </c:tx>
              <c:dLblPos val="bestFit"/>
              <c:showVal val="1"/>
              <c:separator> </c:separator>
            </c:dLbl>
            <c:dLbl>
              <c:idx val="1"/>
              <c:delete val="1"/>
            </c:dLbl>
            <c:spPr>
              <a:noFill/>
            </c:spPr>
            <c:txPr>
              <a:bodyPr/>
              <a:lstStyle/>
              <a:p>
                <a:pPr>
                  <a:defRPr sz="1400" b="1" i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eparator> </c:separator>
            <c:showLeaderLines val="1"/>
          </c:dLbls>
          <c:cat>
            <c:strRef>
              <c:f>Лист1!$A$2:$A$3</c:f>
              <c:strCache>
                <c:ptCount val="1"/>
                <c:pt idx="0">
                  <c:v>Доля среднесписочной численности работников кластера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17.8</c:v>
                </c:pt>
                <c:pt idx="1">
                  <c:v>82.2</c:v>
                </c:pt>
              </c:numCache>
            </c:numRef>
          </c:val>
        </c:ser>
        <c:dLbls>
          <c:showCatName val="1"/>
          <c:showPercent val="1"/>
        </c:dLbls>
        <c:firstSliceAng val="150"/>
      </c:pieChart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1207014007484362"/>
          <c:y val="0.3685849225477999"/>
          <c:w val="0.36915460492548358"/>
          <c:h val="0.47771197232268414"/>
        </c:manualLayout>
      </c:layout>
      <c:txPr>
        <a:bodyPr/>
        <a:lstStyle/>
        <a:p>
          <a:pPr>
            <a:defRPr sz="1200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Доля экспорта продукции кластера, %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продукции кластера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5458828999789433E-2"/>
                  <c:y val="8.672097083785444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defRPr>
                    </a:pP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rPr>
                      <a:t>30,2%</a:t>
                    </a:r>
                    <a:endParaRPr lang="en-US" b="1" dirty="0">
                      <a:solidFill>
                        <a:schemeClr val="accent2">
                          <a:lumMod val="50000"/>
                        </a:schemeClr>
                      </a:solidFill>
                      <a:effectLst/>
                    </a:endParaRP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1"/>
              <c:layout>
                <c:manualLayout>
                  <c:x val="2.512059712465780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defRPr>
                    </a:pP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rPr>
                      <a:t>64,2%</a:t>
                    </a:r>
                    <a:endParaRPr lang="en-US" b="1" dirty="0">
                      <a:solidFill>
                        <a:schemeClr val="accent2">
                          <a:lumMod val="50000"/>
                        </a:schemeClr>
                      </a:solidFill>
                      <a:effectLst/>
                    </a:endParaRP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2"/>
              <c:layout>
                <c:manualLayout>
                  <c:x val="1.3526475374815768E-2"/>
                  <c:y val="-8.672097083785444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defRPr>
                    </a:pPr>
                    <a:r>
                      <a:rPr lang="ru-RU" b="1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rPr>
                      <a:t>53,1%</a:t>
                    </a:r>
                    <a:endParaRPr lang="en-US" b="1" dirty="0">
                      <a:solidFill>
                        <a:schemeClr val="accent2">
                          <a:lumMod val="50000"/>
                        </a:schemeClr>
                      </a:solidFill>
                      <a:effectLst/>
                    </a:endParaRPr>
                  </a:p>
                </c:rich>
              </c:tx>
              <c:spPr>
                <a:solidFill>
                  <a:schemeClr val="accent2">
                    <a:lumMod val="40000"/>
                    <a:lumOff val="60000"/>
                  </a:schemeClr>
                </a:solidFill>
              </c:spPr>
              <c:showVal val="1"/>
            </c:dLbl>
            <c:dLbl>
              <c:idx val="3"/>
              <c:layout>
                <c:manualLayout>
                  <c:x val="3.478236524952620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89,4%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</a:endParaRPr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59%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</a:endParaRPr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21,6%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</a:endParaRPr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b="1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20,7</a:t>
                    </a:r>
                    <a:r>
                      <a:rPr lang="ru-RU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%</a:t>
                    </a:r>
                    <a:endParaRPr lang="ru-RU" b="1" smtClean="0">
                      <a:solidFill>
                        <a:schemeClr val="accent2">
                          <a:lumMod val="75000"/>
                        </a:schemeClr>
                      </a:solidFill>
                      <a:effectLst/>
                    </a:endParaRPr>
                  </a:p>
                </c:rich>
              </c:tx>
              <c:showVal val="1"/>
            </c:dLbl>
            <c:dLbl>
              <c:idx val="7"/>
              <c:layout>
                <c:manualLayout>
                  <c:x val="4.4444133374394575E-2"/>
                  <c:y val="1.30081456256781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</a:rPr>
                      <a:t>19,7%</a:t>
                    </a:r>
                    <a:endParaRPr lang="en-US" b="1" dirty="0">
                      <a:solidFill>
                        <a:schemeClr val="accent2">
                          <a:lumMod val="75000"/>
                        </a:schemeClr>
                      </a:solidFill>
                      <a:effectLst/>
                    </a:endParaRPr>
                  </a:p>
                </c:rich>
              </c:tx>
              <c:showVal val="1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 i="1">
                    <a:solidFill>
                      <a:schemeClr val="accent2">
                        <a:lumMod val="75000"/>
                      </a:schemeClr>
                    </a:solidFill>
                    <a:effectLst/>
                  </a:defRPr>
                </a:pPr>
                <a:endParaRPr lang="ru-RU"/>
              </a:p>
            </c:txPr>
            <c:showVal val="1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24292</c:v>
                </c:pt>
                <c:pt idx="1">
                  <c:v>34963.199999999997</c:v>
                </c:pt>
                <c:pt idx="2">
                  <c:v>45405.7</c:v>
                </c:pt>
                <c:pt idx="3">
                  <c:v>58900</c:v>
                </c:pt>
                <c:pt idx="4">
                  <c:v>38320</c:v>
                </c:pt>
                <c:pt idx="5">
                  <c:v>32230</c:v>
                </c:pt>
                <c:pt idx="6">
                  <c:v>33841</c:v>
                </c:pt>
                <c:pt idx="7">
                  <c:v>35533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экпорта продукции кластера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numRef>
              <c:f>Лист1!$A$2:$A$9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7353.5</c:v>
                </c:pt>
                <c:pt idx="1">
                  <c:v>22448.1</c:v>
                </c:pt>
                <c:pt idx="2">
                  <c:v>24088.1</c:v>
                </c:pt>
                <c:pt idx="3">
                  <c:v>52682</c:v>
                </c:pt>
                <c:pt idx="4">
                  <c:v>22612</c:v>
                </c:pt>
                <c:pt idx="5">
                  <c:v>6968</c:v>
                </c:pt>
                <c:pt idx="6">
                  <c:v>7000</c:v>
                </c:pt>
                <c:pt idx="7">
                  <c:v>7000</c:v>
                </c:pt>
              </c:numCache>
            </c:numRef>
          </c:val>
        </c:ser>
        <c:axId val="1229184"/>
        <c:axId val="1230720"/>
      </c:barChart>
      <c:catAx>
        <c:axId val="1229184"/>
        <c:scaling>
          <c:orientation val="minMax"/>
        </c:scaling>
        <c:axPos val="b"/>
        <c:numFmt formatCode="General" sourceLinked="1"/>
        <c:majorTickMark val="none"/>
        <c:tickLblPos val="nextTo"/>
        <c:crossAx val="1230720"/>
        <c:crosses val="autoZero"/>
        <c:auto val="1"/>
        <c:lblAlgn val="ctr"/>
        <c:lblOffset val="100"/>
      </c:catAx>
      <c:valAx>
        <c:axId val="12307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22918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200" b="1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/>
            </a:pPr>
            <a:r>
              <a:rPr lang="ru-RU" i="1"/>
              <a:t>Объем налоговых платежей в консолидированный бюджет Республики Бурятия, млн. руб.</a:t>
            </a:r>
          </a:p>
          <a:p>
            <a:pPr>
              <a:defRPr i="1"/>
            </a:pPr>
            <a:endParaRPr lang="ru-RU" i="1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в консолидированный бюджет Республики Бурятия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 i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19684.400000000001</c:v>
                </c:pt>
                <c:pt idx="1">
                  <c:v>20853.099999999988</c:v>
                </c:pt>
                <c:pt idx="2">
                  <c:v>19840.599999999988</c:v>
                </c:pt>
                <c:pt idx="3">
                  <c:v>24567.200000000001</c:v>
                </c:pt>
                <c:pt idx="4" formatCode="#,##0.00">
                  <c:v>25278.2</c:v>
                </c:pt>
                <c:pt idx="5" formatCode="#,##0.00">
                  <c:v>25072.799999999996</c:v>
                </c:pt>
                <c:pt idx="6" formatCode="#,##0.00">
                  <c:v>25835.599999999988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ВЭД "Производство судов, летательных и космических аппаратов и прочих транспортных средств"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7615772193798602E-2"/>
                  <c:y val="4.0403757613086781E-3"/>
                </c:manualLayout>
              </c:layout>
              <c:showVal val="1"/>
            </c:dLbl>
            <c:dLbl>
              <c:idx val="1"/>
              <c:layout>
                <c:manualLayout>
                  <c:x val="1.7259721716733407E-2"/>
                  <c:y val="-1.6161503045234414E-2"/>
                </c:manualLayout>
              </c:layout>
              <c:showVal val="1"/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b="1" i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1430.8</c:v>
                </c:pt>
                <c:pt idx="1">
                  <c:v>3073.9</c:v>
                </c:pt>
                <c:pt idx="2">
                  <c:v>1746.9</c:v>
                </c:pt>
                <c:pt idx="3">
                  <c:v>3301.8</c:v>
                </c:pt>
                <c:pt idx="4">
                  <c:v>2514</c:v>
                </c:pt>
                <c:pt idx="5">
                  <c:v>1838</c:v>
                </c:pt>
                <c:pt idx="6">
                  <c:v>1838</c:v>
                </c:pt>
              </c:numCache>
            </c:numRef>
          </c:val>
        </c:ser>
        <c:axId val="1170432"/>
        <c:axId val="1172224"/>
      </c:barChart>
      <c:catAx>
        <c:axId val="1170432"/>
        <c:scaling>
          <c:orientation val="minMax"/>
        </c:scaling>
        <c:axPos val="b"/>
        <c:numFmt formatCode="0" sourceLinked="1"/>
        <c:majorTickMark val="none"/>
        <c:tickLblPos val="nextTo"/>
        <c:crossAx val="1172224"/>
        <c:crosses val="autoZero"/>
        <c:auto val="1"/>
        <c:lblAlgn val="ctr"/>
        <c:lblOffset val="100"/>
      </c:catAx>
      <c:valAx>
        <c:axId val="117222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170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933108130697628E-2"/>
          <c:y val="0.78683694671392457"/>
          <c:w val="0.86133770148165656"/>
          <c:h val="0.19183653249803528"/>
        </c:manualLayout>
      </c:layout>
      <c:txPr>
        <a:bodyPr/>
        <a:lstStyle/>
        <a:p>
          <a:pPr>
            <a:defRPr i="1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i="1" dirty="0" smtClean="0"/>
              <a:t>Производительность</a:t>
            </a:r>
            <a:r>
              <a:rPr lang="ru-RU" i="1" baseline="0" dirty="0" smtClean="0"/>
              <a:t> труда </a:t>
            </a:r>
            <a:r>
              <a:rPr lang="ru-RU" i="1" dirty="0" smtClean="0"/>
              <a:t>на одного работника, млн.</a:t>
            </a:r>
            <a:r>
              <a:rPr lang="ru-RU" i="1" baseline="0" dirty="0" smtClean="0"/>
              <a:t> руб</a:t>
            </a:r>
            <a:r>
              <a:rPr lang="ru-RU" baseline="0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15625054214314454"/>
          <c:y val="0"/>
        </c:manualLayout>
      </c:layout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 организациях - участниках клатера</c:v>
                </c:pt>
              </c:strCache>
            </c:strRef>
          </c:tx>
          <c:dLbls>
            <c:txPr>
              <a:bodyPr/>
              <a:lstStyle/>
              <a:p>
                <a:pPr>
                  <a:defRPr b="1" i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2.8</c:v>
                </c:pt>
                <c:pt idx="1">
                  <c:v>4</c:v>
                </c:pt>
                <c:pt idx="2">
                  <c:v>5.3</c:v>
                </c:pt>
                <c:pt idx="3">
                  <c:v>6.8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организациях обрабатывающих производств</c:v>
                </c:pt>
              </c:strCache>
            </c:strRef>
          </c:tx>
          <c:dLbls>
            <c:dLbl>
              <c:idx val="0"/>
              <c:layout>
                <c:manualLayout>
                  <c:x val="5.4207430094169805E-2"/>
                  <c:y val="0.11647428056737889"/>
                </c:manualLayout>
              </c:layout>
              <c:dLblPos val="t"/>
              <c:showVal val="1"/>
            </c:dLbl>
            <c:dLbl>
              <c:idx val="1"/>
              <c:layout>
                <c:manualLayout>
                  <c:x val="1.5737640995081539E-2"/>
                  <c:y val="0.1961672093766382"/>
                </c:manualLayout>
              </c:layout>
              <c:dLblPos val="t"/>
              <c:showVal val="1"/>
            </c:dLbl>
            <c:txPr>
              <a:bodyPr/>
              <a:lstStyle/>
              <a:p>
                <a:pPr>
                  <a:defRPr b="1" i="1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1.5</c:v>
                </c:pt>
                <c:pt idx="1">
                  <c:v>2.2000000000000002</c:v>
                </c:pt>
                <c:pt idx="2">
                  <c:v>2.6</c:v>
                </c:pt>
                <c:pt idx="3">
                  <c:v>3</c:v>
                </c:pt>
              </c:numCache>
            </c:numRef>
          </c:val>
        </c:ser>
        <c:marker val="1"/>
        <c:axId val="25089920"/>
        <c:axId val="25091456"/>
      </c:lineChart>
      <c:catAx>
        <c:axId val="25089920"/>
        <c:scaling>
          <c:orientation val="minMax"/>
        </c:scaling>
        <c:axPos val="b"/>
        <c:numFmt formatCode="General" sourceLinked="1"/>
        <c:tickLblPos val="nextTo"/>
        <c:crossAx val="25091456"/>
        <c:crosses val="autoZero"/>
        <c:auto val="1"/>
        <c:lblAlgn val="ctr"/>
        <c:lblOffset val="100"/>
      </c:catAx>
      <c:valAx>
        <c:axId val="25091456"/>
        <c:scaling>
          <c:orientation val="minMax"/>
        </c:scaling>
        <c:axPos val="l"/>
        <c:majorGridlines/>
        <c:numFmt formatCode="General" sourceLinked="1"/>
        <c:tickLblPos val="nextTo"/>
        <c:crossAx val="25089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i="1"/>
          </a:pPr>
          <a:endParaRPr lang="ru-RU"/>
        </a:p>
      </c:txPr>
    </c:legend>
    <c:plotVisOnly val="1"/>
  </c:chart>
  <c:txPr>
    <a:bodyPr/>
    <a:lstStyle/>
    <a:p>
      <a:pPr>
        <a:defRPr sz="1200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Объем </a:t>
            </a:r>
            <a:r>
              <a:rPr lang="ru-RU" sz="1440" b="1" i="1" u="none" strike="noStrike" baseline="0" dirty="0" smtClean="0"/>
              <a:t>отгруженной  инновационной продукции кластера </a:t>
            </a:r>
            <a:r>
              <a:rPr lang="ru-RU" i="1" dirty="0" smtClean="0"/>
              <a:t>, </a:t>
            </a:r>
            <a:r>
              <a:rPr lang="ru-RU" i="1" dirty="0"/>
              <a:t>млн. руб.</a:t>
            </a:r>
          </a:p>
          <a:p>
            <a:pPr>
              <a:defRPr i="1"/>
            </a:pPr>
            <a:endParaRPr lang="ru-RU" i="1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отгруженной инновационной продукции кластера, млн. руб.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6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spPr>
              <a:solidFill>
                <a:schemeClr val="accent1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b="1" i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Лист1!$A$2:$A$8</c:f>
              <c:numCache>
                <c:formatCode>0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4048.3</c:v>
                </c:pt>
                <c:pt idx="1">
                  <c:v>5025.3</c:v>
                </c:pt>
                <c:pt idx="2">
                  <c:v>5276.5</c:v>
                </c:pt>
                <c:pt idx="3">
                  <c:v>5540.3</c:v>
                </c:pt>
                <c:pt idx="4" formatCode="#,##0.00">
                  <c:v>5651.1</c:v>
                </c:pt>
                <c:pt idx="5" formatCode="#,##0.00">
                  <c:v>5879.4</c:v>
                </c:pt>
                <c:pt idx="6" formatCode="#,##0.00">
                  <c:v>5997</c:v>
                </c:pt>
              </c:numCache>
            </c:numRef>
          </c:val>
        </c:ser>
        <c:axId val="25151360"/>
        <c:axId val="25152896"/>
      </c:barChart>
      <c:catAx>
        <c:axId val="25151360"/>
        <c:scaling>
          <c:orientation val="minMax"/>
        </c:scaling>
        <c:axPos val="b"/>
        <c:numFmt formatCode="0" sourceLinked="1"/>
        <c:majorTickMark val="none"/>
        <c:tickLblPos val="nextTo"/>
        <c:crossAx val="25152896"/>
        <c:crosses val="autoZero"/>
        <c:auto val="1"/>
        <c:lblAlgn val="ctr"/>
        <c:lblOffset val="100"/>
      </c:catAx>
      <c:valAx>
        <c:axId val="2515289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5151360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200">
          <a:solidFill>
            <a:schemeClr val="tx2">
              <a:lumMod val="75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625CD3-6EFA-411B-9DCD-D4E64E57F95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DE9B43-B720-45AA-8B9D-A0319DB5DA42}">
      <dgm:prSet custT="1"/>
      <dgm:spPr/>
      <dgm:t>
        <a:bodyPr/>
        <a:lstStyle/>
        <a:p>
          <a:pPr rtl="0"/>
          <a:r>
            <a:rPr lang="ru-RU" sz="1400" b="1" i="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1400" b="1" i="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104842-884E-40FD-86F3-B9A94B63C618}" type="parTrans" cxnId="{397C1F7C-A373-45CA-A7A0-40C49B4297BF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05EF05F9-6338-446E-BC64-BE47F46DF332}" type="sibTrans" cxnId="{397C1F7C-A373-45CA-A7A0-40C49B4297BF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409D195C-0365-4FE4-AEB6-37E45C8D4BBE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технологической готовности  к освоению и постановке на серийное производство конкурентоспособных перспективной авиационной техники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C0284D10-D9C2-4222-A8A8-C99F976B6FDC}" type="parTrans" cxnId="{0A52A325-CC1A-42DB-AA28-F7408E57224D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198257D8-CB2A-43B4-A739-DD1059BBF56F}" type="sibTrans" cxnId="{0A52A325-CC1A-42DB-AA28-F7408E57224D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0567B300-0FE9-4238-9860-3DA3E220F581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инновационной инфраструктуры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A8D31952-28D3-4EA0-8D64-465CD273838D}" type="parTrans" cxnId="{C1AC9034-6CA4-4422-A922-58648E1770C3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8E42A959-B278-4082-8C85-9FC166345952}" type="sibTrans" cxnId="{C1AC9034-6CA4-4422-A922-58648E1770C3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E1A58C27-482E-4125-869C-2B67292BF6C5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эффективной реализации результатов интеллектуальной деятельности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73397504-466F-488C-9DBE-726CEABE628A}" type="parTrans" cxnId="{487CBBD5-9458-4CC0-85D7-4533B678E45E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A3B87F0D-A156-4DB6-831E-32182D3E14CE}" type="sibTrans" cxnId="{487CBBD5-9458-4CC0-85D7-4533B678E45E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994FC377-9D2A-447A-BDFC-E6BFEBC4BE9C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внедрение механизмов государственно – частного партнерства для реализации инновационных проектов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C2A96AA6-A2D0-4D5A-ABB7-FB1B3FCA6D4F}" type="parTrans" cxnId="{17924E7B-F5F6-41C2-86AE-85EDBE8469BE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648F6C91-FC03-4993-B3A7-6888B01E2CF9}" type="sibTrans" cxnId="{17924E7B-F5F6-41C2-86AE-85EDBE8469BE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F0697B58-C65F-4D27-935D-D6138A24337B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технологических платформ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3A7EF2F7-955F-43F1-B391-476EED9B829A}" type="parTrans" cxnId="{8CAB3E50-B71F-46A8-B28A-506B2E2DF047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2B884778-C707-4FFC-B707-72D1BDCA36D8}" type="sibTrans" cxnId="{8CAB3E50-B71F-46A8-B28A-506B2E2DF047}">
      <dgm:prSet/>
      <dgm:spPr/>
      <dgm:t>
        <a:bodyPr/>
        <a:lstStyle/>
        <a:p>
          <a:endParaRPr lang="ru-RU" sz="1250" i="0">
            <a:latin typeface="Calibri" pitchFamily="34" charset="0"/>
            <a:cs typeface="Times New Roman" pitchFamily="18" charset="0"/>
          </a:endParaRPr>
        </a:p>
      </dgm:t>
    </dgm:pt>
    <dgm:pt modelId="{DEA3B2EC-086B-4849-AC8E-AB6E175DB71E}">
      <dgm:prSet custT="1"/>
      <dgm:spPr/>
      <dgm:t>
        <a:bodyPr/>
        <a:lstStyle/>
        <a:p>
          <a:pPr rtl="0"/>
          <a:r>
            <a:rPr lang="ru-RU" sz="1250" b="0" i="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взаимодействие  промышленных предприятий  с ведущими научными организациями, ВУЗами республики и другими компаниями</a:t>
          </a:r>
          <a:endParaRPr lang="ru-RU" sz="1250" b="0" i="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gm:t>
    </dgm:pt>
    <dgm:pt modelId="{540BF654-AA59-4E88-A072-F1C8FE7C1102}" type="parTrans" cxnId="{9BEEBC15-CE17-4DFA-B3BB-0EF52D8F8153}">
      <dgm:prSet/>
      <dgm:spPr/>
      <dgm:t>
        <a:bodyPr/>
        <a:lstStyle/>
        <a:p>
          <a:endParaRPr lang="ru-RU"/>
        </a:p>
      </dgm:t>
    </dgm:pt>
    <dgm:pt modelId="{35C92DB0-DF1E-4DB6-9594-8BD3CB29E8E1}" type="sibTrans" cxnId="{9BEEBC15-CE17-4DFA-B3BB-0EF52D8F8153}">
      <dgm:prSet/>
      <dgm:spPr/>
      <dgm:t>
        <a:bodyPr/>
        <a:lstStyle/>
        <a:p>
          <a:endParaRPr lang="ru-RU"/>
        </a:p>
      </dgm:t>
    </dgm:pt>
    <dgm:pt modelId="{87E7B7C7-6346-45B7-8A83-E6A5E5485F99}" type="pres">
      <dgm:prSet presAssocID="{A6625CD3-6EFA-411B-9DCD-D4E64E57F9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6718764-996F-4D16-ABFB-53040A4798BD}" type="pres">
      <dgm:prSet presAssocID="{A6625CD3-6EFA-411B-9DCD-D4E64E57F957}" presName="pyramid" presStyleLbl="node1" presStyleIdx="0" presStyleCnt="1"/>
      <dgm:spPr/>
    </dgm:pt>
    <dgm:pt modelId="{B5F5EEF2-F47E-44B6-ABB8-CFDE8B5F7A47}" type="pres">
      <dgm:prSet presAssocID="{A6625CD3-6EFA-411B-9DCD-D4E64E57F957}" presName="theList" presStyleCnt="0"/>
      <dgm:spPr/>
    </dgm:pt>
    <dgm:pt modelId="{4A675107-5D16-455F-B9C4-41DD4AF7E2AC}" type="pres">
      <dgm:prSet presAssocID="{90DE9B43-B720-45AA-8B9D-A0319DB5DA42}" presName="aNode" presStyleLbl="fgAcc1" presStyleIdx="0" presStyleCnt="7" custScaleX="68639" custLinFactY="-37978" custLinFactNeighborX="373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FA9F0-D98C-40C8-A601-AAD53976F9A3}" type="pres">
      <dgm:prSet presAssocID="{90DE9B43-B720-45AA-8B9D-A0319DB5DA42}" presName="aSpace" presStyleCnt="0"/>
      <dgm:spPr/>
    </dgm:pt>
    <dgm:pt modelId="{B06A0A65-7A1D-4CE8-BEEA-5E365827A0A8}" type="pres">
      <dgm:prSet presAssocID="{409D195C-0365-4FE4-AEB6-37E45C8D4BBE}" presName="aNode" presStyleLbl="fgAcc1" presStyleIdx="1" presStyleCnt="7" custScaleX="190605" custScaleY="166255" custLinFactNeighborX="-23466" custLinFactNeighborY="-9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F7367-F016-4D04-AEFF-61071683CEF3}" type="pres">
      <dgm:prSet presAssocID="{409D195C-0365-4FE4-AEB6-37E45C8D4BBE}" presName="aSpace" presStyleCnt="0"/>
      <dgm:spPr/>
    </dgm:pt>
    <dgm:pt modelId="{F29AA1F8-3DCE-4820-A936-9C1EF7E52F0B}" type="pres">
      <dgm:prSet presAssocID="{0567B300-0FE9-4238-9860-3DA3E220F581}" presName="aNode" presStyleLbl="fgAcc1" presStyleIdx="2" presStyleCnt="7" custScaleX="186988" custScaleY="106080" custLinFactNeighborX="-15807" custLinFactNeighborY="-59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BB627-4BC6-44F2-8CB6-5D2388C587CF}" type="pres">
      <dgm:prSet presAssocID="{0567B300-0FE9-4238-9860-3DA3E220F581}" presName="aSpace" presStyleCnt="0"/>
      <dgm:spPr/>
    </dgm:pt>
    <dgm:pt modelId="{7232B54D-12C3-40AD-B5D5-2FB90070D50D}" type="pres">
      <dgm:prSet presAssocID="{E1A58C27-482E-4125-869C-2B67292BF6C5}" presName="aNode" presStyleLbl="fgAcc1" presStyleIdx="3" presStyleCnt="7" custScaleX="187426" custScaleY="161491" custLinFactNeighborX="-8487" custLinFactNeighborY="18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DED14-82BC-4098-B44B-DB9CF441BD32}" type="pres">
      <dgm:prSet presAssocID="{E1A58C27-482E-4125-869C-2B67292BF6C5}" presName="aSpace" presStyleCnt="0"/>
      <dgm:spPr/>
    </dgm:pt>
    <dgm:pt modelId="{BCDD5CBB-B46A-4B88-BEBC-461C6AFDCFA6}" type="pres">
      <dgm:prSet presAssocID="{994FC377-9D2A-447A-BDFC-E6BFEBC4BE9C}" presName="aNode" presStyleLbl="fgAcc1" presStyleIdx="4" presStyleCnt="7" custScaleX="185301" custScaleY="131076" custLinFactNeighborX="-82" custLinFactNeighborY="91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D6333-546A-4354-9BEC-691D95129FA2}" type="pres">
      <dgm:prSet presAssocID="{994FC377-9D2A-447A-BDFC-E6BFEBC4BE9C}" presName="aSpace" presStyleCnt="0"/>
      <dgm:spPr/>
    </dgm:pt>
    <dgm:pt modelId="{FABA3C23-5A75-42C3-94C0-EC6182795D69}" type="pres">
      <dgm:prSet presAssocID="{F0697B58-C65F-4D27-935D-D6138A24337B}" presName="aNode" presStyleLbl="fgAcc1" presStyleIdx="5" presStyleCnt="7" custScaleX="183816" custLinFactY="1921" custLinFactNeighborX="627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61C2CC-59A5-4093-A8D6-750F1E944C18}" type="pres">
      <dgm:prSet presAssocID="{F0697B58-C65F-4D27-935D-D6138A24337B}" presName="aSpace" presStyleCnt="0"/>
      <dgm:spPr/>
    </dgm:pt>
    <dgm:pt modelId="{CBAAB588-B37D-4FDA-B146-535EF2BB339B}" type="pres">
      <dgm:prSet presAssocID="{DEA3B2EC-086B-4849-AC8E-AB6E175DB71E}" presName="aNode" presStyleLbl="fgAcc1" presStyleIdx="6" presStyleCnt="7" custScaleX="175948" custScaleY="168738" custLinFactY="11511" custLinFactNeighborX="2204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C4B71-05D9-425B-B417-6A4796B4980F}" type="pres">
      <dgm:prSet presAssocID="{DEA3B2EC-086B-4849-AC8E-AB6E175DB71E}" presName="aSpace" presStyleCnt="0"/>
      <dgm:spPr/>
    </dgm:pt>
  </dgm:ptLst>
  <dgm:cxnLst>
    <dgm:cxn modelId="{73425915-7187-40B0-9C97-85F0792F14BF}" type="presOf" srcId="{DEA3B2EC-086B-4849-AC8E-AB6E175DB71E}" destId="{CBAAB588-B37D-4FDA-B146-535EF2BB339B}" srcOrd="0" destOrd="0" presId="urn:microsoft.com/office/officeart/2005/8/layout/pyramid2"/>
    <dgm:cxn modelId="{82470FE3-ED42-451F-BD06-59EBC9617516}" type="presOf" srcId="{0567B300-0FE9-4238-9860-3DA3E220F581}" destId="{F29AA1F8-3DCE-4820-A936-9C1EF7E52F0B}" srcOrd="0" destOrd="0" presId="urn:microsoft.com/office/officeart/2005/8/layout/pyramid2"/>
    <dgm:cxn modelId="{17924E7B-F5F6-41C2-86AE-85EDBE8469BE}" srcId="{A6625CD3-6EFA-411B-9DCD-D4E64E57F957}" destId="{994FC377-9D2A-447A-BDFC-E6BFEBC4BE9C}" srcOrd="4" destOrd="0" parTransId="{C2A96AA6-A2D0-4D5A-ABB7-FB1B3FCA6D4F}" sibTransId="{648F6C91-FC03-4993-B3A7-6888B01E2CF9}"/>
    <dgm:cxn modelId="{C1AC9034-6CA4-4422-A922-58648E1770C3}" srcId="{A6625CD3-6EFA-411B-9DCD-D4E64E57F957}" destId="{0567B300-0FE9-4238-9860-3DA3E220F581}" srcOrd="2" destOrd="0" parTransId="{A8D31952-28D3-4EA0-8D64-465CD273838D}" sibTransId="{8E42A959-B278-4082-8C85-9FC166345952}"/>
    <dgm:cxn modelId="{8180AF53-E300-4A44-9E51-E7E440FC4389}" type="presOf" srcId="{409D195C-0365-4FE4-AEB6-37E45C8D4BBE}" destId="{B06A0A65-7A1D-4CE8-BEEA-5E365827A0A8}" srcOrd="0" destOrd="0" presId="urn:microsoft.com/office/officeart/2005/8/layout/pyramid2"/>
    <dgm:cxn modelId="{397C1F7C-A373-45CA-A7A0-40C49B4297BF}" srcId="{A6625CD3-6EFA-411B-9DCD-D4E64E57F957}" destId="{90DE9B43-B720-45AA-8B9D-A0319DB5DA42}" srcOrd="0" destOrd="0" parTransId="{1F104842-884E-40FD-86F3-B9A94B63C618}" sibTransId="{05EF05F9-6338-446E-BC64-BE47F46DF332}"/>
    <dgm:cxn modelId="{9BEEBC15-CE17-4DFA-B3BB-0EF52D8F8153}" srcId="{A6625CD3-6EFA-411B-9DCD-D4E64E57F957}" destId="{DEA3B2EC-086B-4849-AC8E-AB6E175DB71E}" srcOrd="6" destOrd="0" parTransId="{540BF654-AA59-4E88-A072-F1C8FE7C1102}" sibTransId="{35C92DB0-DF1E-4DB6-9594-8BD3CB29E8E1}"/>
    <dgm:cxn modelId="{487CBBD5-9458-4CC0-85D7-4533B678E45E}" srcId="{A6625CD3-6EFA-411B-9DCD-D4E64E57F957}" destId="{E1A58C27-482E-4125-869C-2B67292BF6C5}" srcOrd="3" destOrd="0" parTransId="{73397504-466F-488C-9DBE-726CEABE628A}" sibTransId="{A3B87F0D-A156-4DB6-831E-32182D3E14CE}"/>
    <dgm:cxn modelId="{A78678D2-EC5D-4C7B-BA70-2C29853A0EF0}" type="presOf" srcId="{E1A58C27-482E-4125-869C-2B67292BF6C5}" destId="{7232B54D-12C3-40AD-B5D5-2FB90070D50D}" srcOrd="0" destOrd="0" presId="urn:microsoft.com/office/officeart/2005/8/layout/pyramid2"/>
    <dgm:cxn modelId="{BE35FAA8-3FB0-4FE4-A249-DF1619EF0D05}" type="presOf" srcId="{90DE9B43-B720-45AA-8B9D-A0319DB5DA42}" destId="{4A675107-5D16-455F-B9C4-41DD4AF7E2AC}" srcOrd="0" destOrd="0" presId="urn:microsoft.com/office/officeart/2005/8/layout/pyramid2"/>
    <dgm:cxn modelId="{0A52A325-CC1A-42DB-AA28-F7408E57224D}" srcId="{A6625CD3-6EFA-411B-9DCD-D4E64E57F957}" destId="{409D195C-0365-4FE4-AEB6-37E45C8D4BBE}" srcOrd="1" destOrd="0" parTransId="{C0284D10-D9C2-4222-A8A8-C99F976B6FDC}" sibTransId="{198257D8-CB2A-43B4-A739-DD1059BBF56F}"/>
    <dgm:cxn modelId="{76FDDF59-71D2-42DD-98BA-0646BED09379}" type="presOf" srcId="{A6625CD3-6EFA-411B-9DCD-D4E64E57F957}" destId="{87E7B7C7-6346-45B7-8A83-E6A5E5485F99}" srcOrd="0" destOrd="0" presId="urn:microsoft.com/office/officeart/2005/8/layout/pyramid2"/>
    <dgm:cxn modelId="{A97985D5-157C-4728-99FD-A4D09124F517}" type="presOf" srcId="{F0697B58-C65F-4D27-935D-D6138A24337B}" destId="{FABA3C23-5A75-42C3-94C0-EC6182795D69}" srcOrd="0" destOrd="0" presId="urn:microsoft.com/office/officeart/2005/8/layout/pyramid2"/>
    <dgm:cxn modelId="{FCB6FC00-C8DD-4F37-AB63-2D715DD7DC40}" type="presOf" srcId="{994FC377-9D2A-447A-BDFC-E6BFEBC4BE9C}" destId="{BCDD5CBB-B46A-4B88-BEBC-461C6AFDCFA6}" srcOrd="0" destOrd="0" presId="urn:microsoft.com/office/officeart/2005/8/layout/pyramid2"/>
    <dgm:cxn modelId="{8CAB3E50-B71F-46A8-B28A-506B2E2DF047}" srcId="{A6625CD3-6EFA-411B-9DCD-D4E64E57F957}" destId="{F0697B58-C65F-4D27-935D-D6138A24337B}" srcOrd="5" destOrd="0" parTransId="{3A7EF2F7-955F-43F1-B391-476EED9B829A}" sibTransId="{2B884778-C707-4FFC-B707-72D1BDCA36D8}"/>
    <dgm:cxn modelId="{A7051B60-88CD-4957-9E80-5D1A03680DA4}" type="presParOf" srcId="{87E7B7C7-6346-45B7-8A83-E6A5E5485F99}" destId="{36718764-996F-4D16-ABFB-53040A4798BD}" srcOrd="0" destOrd="0" presId="urn:microsoft.com/office/officeart/2005/8/layout/pyramid2"/>
    <dgm:cxn modelId="{29C3F531-648C-44B0-9441-F9EC37AF6996}" type="presParOf" srcId="{87E7B7C7-6346-45B7-8A83-E6A5E5485F99}" destId="{B5F5EEF2-F47E-44B6-ABB8-CFDE8B5F7A47}" srcOrd="1" destOrd="0" presId="urn:microsoft.com/office/officeart/2005/8/layout/pyramid2"/>
    <dgm:cxn modelId="{BE676AD3-CBC6-4014-918B-859095F8B1F1}" type="presParOf" srcId="{B5F5EEF2-F47E-44B6-ABB8-CFDE8B5F7A47}" destId="{4A675107-5D16-455F-B9C4-41DD4AF7E2AC}" srcOrd="0" destOrd="0" presId="urn:microsoft.com/office/officeart/2005/8/layout/pyramid2"/>
    <dgm:cxn modelId="{99DF77BE-6946-40AE-91AD-72B17799C08E}" type="presParOf" srcId="{B5F5EEF2-F47E-44B6-ABB8-CFDE8B5F7A47}" destId="{7ACFA9F0-D98C-40C8-A601-AAD53976F9A3}" srcOrd="1" destOrd="0" presId="urn:microsoft.com/office/officeart/2005/8/layout/pyramid2"/>
    <dgm:cxn modelId="{1374DCA6-8459-4708-BDB8-6E581BCB85A2}" type="presParOf" srcId="{B5F5EEF2-F47E-44B6-ABB8-CFDE8B5F7A47}" destId="{B06A0A65-7A1D-4CE8-BEEA-5E365827A0A8}" srcOrd="2" destOrd="0" presId="urn:microsoft.com/office/officeart/2005/8/layout/pyramid2"/>
    <dgm:cxn modelId="{27E9AE48-7BE0-4BAD-B4B6-A5A164E2159A}" type="presParOf" srcId="{B5F5EEF2-F47E-44B6-ABB8-CFDE8B5F7A47}" destId="{16DF7367-F016-4D04-AEFF-61071683CEF3}" srcOrd="3" destOrd="0" presId="urn:microsoft.com/office/officeart/2005/8/layout/pyramid2"/>
    <dgm:cxn modelId="{E315452B-E8C7-4247-AD01-4701E13F3A43}" type="presParOf" srcId="{B5F5EEF2-F47E-44B6-ABB8-CFDE8B5F7A47}" destId="{F29AA1F8-3DCE-4820-A936-9C1EF7E52F0B}" srcOrd="4" destOrd="0" presId="urn:microsoft.com/office/officeart/2005/8/layout/pyramid2"/>
    <dgm:cxn modelId="{5B051E75-726E-4BB5-BBEE-A157FC5D000A}" type="presParOf" srcId="{B5F5EEF2-F47E-44B6-ABB8-CFDE8B5F7A47}" destId="{70BBB627-4BC6-44F2-8CB6-5D2388C587CF}" srcOrd="5" destOrd="0" presId="urn:microsoft.com/office/officeart/2005/8/layout/pyramid2"/>
    <dgm:cxn modelId="{5ECE4311-F5E4-43CD-81CE-8733ED8DA33B}" type="presParOf" srcId="{B5F5EEF2-F47E-44B6-ABB8-CFDE8B5F7A47}" destId="{7232B54D-12C3-40AD-B5D5-2FB90070D50D}" srcOrd="6" destOrd="0" presId="urn:microsoft.com/office/officeart/2005/8/layout/pyramid2"/>
    <dgm:cxn modelId="{26EB2867-2CC2-4FCC-9009-2E6A93EF49C5}" type="presParOf" srcId="{B5F5EEF2-F47E-44B6-ABB8-CFDE8B5F7A47}" destId="{044DED14-82BC-4098-B44B-DB9CF441BD32}" srcOrd="7" destOrd="0" presId="urn:microsoft.com/office/officeart/2005/8/layout/pyramid2"/>
    <dgm:cxn modelId="{BBD104D4-DE2D-4FD3-9159-0E257B7ED9D5}" type="presParOf" srcId="{B5F5EEF2-F47E-44B6-ABB8-CFDE8B5F7A47}" destId="{BCDD5CBB-B46A-4B88-BEBC-461C6AFDCFA6}" srcOrd="8" destOrd="0" presId="urn:microsoft.com/office/officeart/2005/8/layout/pyramid2"/>
    <dgm:cxn modelId="{AEFFF09D-5A4C-4823-AB41-A141DD64B619}" type="presParOf" srcId="{B5F5EEF2-F47E-44B6-ABB8-CFDE8B5F7A47}" destId="{BB6D6333-546A-4354-9BEC-691D95129FA2}" srcOrd="9" destOrd="0" presId="urn:microsoft.com/office/officeart/2005/8/layout/pyramid2"/>
    <dgm:cxn modelId="{DFA89B15-D993-46F5-A25F-1FFD7CBB4E92}" type="presParOf" srcId="{B5F5EEF2-F47E-44B6-ABB8-CFDE8B5F7A47}" destId="{FABA3C23-5A75-42C3-94C0-EC6182795D69}" srcOrd="10" destOrd="0" presId="urn:microsoft.com/office/officeart/2005/8/layout/pyramid2"/>
    <dgm:cxn modelId="{BB87680F-6776-4E1C-863D-3791A5D9E593}" type="presParOf" srcId="{B5F5EEF2-F47E-44B6-ABB8-CFDE8B5F7A47}" destId="{9361C2CC-59A5-4093-A8D6-750F1E944C18}" srcOrd="11" destOrd="0" presId="urn:microsoft.com/office/officeart/2005/8/layout/pyramid2"/>
    <dgm:cxn modelId="{2F8AA0E4-438B-4B71-9FE8-D528F61BE0DD}" type="presParOf" srcId="{B5F5EEF2-F47E-44B6-ABB8-CFDE8B5F7A47}" destId="{CBAAB588-B37D-4FDA-B146-535EF2BB339B}" srcOrd="12" destOrd="0" presId="urn:microsoft.com/office/officeart/2005/8/layout/pyramid2"/>
    <dgm:cxn modelId="{4F0E5611-2C3C-4231-9F75-BB6053810ACA}" type="presParOf" srcId="{B5F5EEF2-F47E-44B6-ABB8-CFDE8B5F7A47}" destId="{638C4B71-05D9-425B-B417-6A4796B4980F}" srcOrd="13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718764-996F-4D16-ABFB-53040A4798BD}">
      <dsp:nvSpPr>
        <dsp:cNvPr id="0" name=""/>
        <dsp:cNvSpPr/>
      </dsp:nvSpPr>
      <dsp:spPr>
        <a:xfrm>
          <a:off x="396844" y="0"/>
          <a:ext cx="4643446" cy="464344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75107-5D16-455F-B9C4-41DD4AF7E2AC}">
      <dsp:nvSpPr>
        <dsp:cNvPr id="0" name=""/>
        <dsp:cNvSpPr/>
      </dsp:nvSpPr>
      <dsp:spPr>
        <a:xfrm>
          <a:off x="4317736" y="281325"/>
          <a:ext cx="2071689" cy="3636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1400" b="1" i="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7736" y="281325"/>
        <a:ext cx="2071689" cy="363676"/>
      </dsp:txXfrm>
    </dsp:sp>
    <dsp:sp modelId="{B06A0A65-7A1D-4CE8-BEEA-5E365827A0A8}">
      <dsp:nvSpPr>
        <dsp:cNvPr id="0" name=""/>
        <dsp:cNvSpPr/>
      </dsp:nvSpPr>
      <dsp:spPr>
        <a:xfrm>
          <a:off x="642969" y="831031"/>
          <a:ext cx="5752916" cy="6046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обеспечение технологической готовности  к освоению и постановке на серийное производство конкурентоспособных перспективной авиационной техники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642969" y="831031"/>
        <a:ext cx="5752916" cy="604629"/>
      </dsp:txXfrm>
    </dsp:sp>
    <dsp:sp modelId="{F29AA1F8-3DCE-4820-A936-9C1EF7E52F0B}">
      <dsp:nvSpPr>
        <dsp:cNvPr id="0" name=""/>
        <dsp:cNvSpPr/>
      </dsp:nvSpPr>
      <dsp:spPr>
        <a:xfrm>
          <a:off x="928721" y="1497231"/>
          <a:ext cx="5643746" cy="3857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инновационной инфраструктуры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928721" y="1497231"/>
        <a:ext cx="5643746" cy="385787"/>
      </dsp:txXfrm>
    </dsp:sp>
    <dsp:sp modelId="{7232B54D-12C3-40AD-B5D5-2FB90070D50D}">
      <dsp:nvSpPr>
        <dsp:cNvPr id="0" name=""/>
        <dsp:cNvSpPr/>
      </dsp:nvSpPr>
      <dsp:spPr>
        <a:xfrm>
          <a:off x="1143046" y="1963572"/>
          <a:ext cx="5656966" cy="5873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эффективной реализации результатов интеллектуальной деятельности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1143046" y="1963572"/>
        <a:ext cx="5656966" cy="587304"/>
      </dsp:txXfrm>
    </dsp:sp>
    <dsp:sp modelId="{BCDD5CBB-B46A-4B88-BEBC-461C6AFDCFA6}">
      <dsp:nvSpPr>
        <dsp:cNvPr id="0" name=""/>
        <dsp:cNvSpPr/>
      </dsp:nvSpPr>
      <dsp:spPr>
        <a:xfrm>
          <a:off x="1428798" y="2629773"/>
          <a:ext cx="5592828" cy="4766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внедрение механизмов государственно – частного партнерства для реализации инновационных проектов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1428798" y="2629773"/>
        <a:ext cx="5592828" cy="476692"/>
      </dsp:txXfrm>
    </dsp:sp>
    <dsp:sp modelId="{FABA3C23-5A75-42C3-94C0-EC6182795D69}">
      <dsp:nvSpPr>
        <dsp:cNvPr id="0" name=""/>
        <dsp:cNvSpPr/>
      </dsp:nvSpPr>
      <dsp:spPr>
        <a:xfrm>
          <a:off x="1643108" y="3162734"/>
          <a:ext cx="5548007" cy="3636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формирование технологических платформ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1643108" y="3162734"/>
        <a:ext cx="5548007" cy="363676"/>
      </dsp:txXfrm>
    </dsp:sp>
    <dsp:sp modelId="{CBAAB588-B37D-4FDA-B146-535EF2BB339B}">
      <dsp:nvSpPr>
        <dsp:cNvPr id="0" name=""/>
        <dsp:cNvSpPr/>
      </dsp:nvSpPr>
      <dsp:spPr>
        <a:xfrm>
          <a:off x="2190457" y="3606747"/>
          <a:ext cx="5310532" cy="6136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556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50" b="0" i="0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эффективное взаимодействие  промышленных предприятий  с ведущими научными организациями, ВУЗами республики и другими компаниями</a:t>
          </a:r>
          <a:endParaRPr lang="ru-RU" sz="1250" b="0" i="0" kern="1200" dirty="0">
            <a:solidFill>
              <a:schemeClr val="accent1">
                <a:lumMod val="50000"/>
              </a:schemeClr>
            </a:solidFill>
            <a:latin typeface="Calibri" pitchFamily="34" charset="0"/>
            <a:cs typeface="Times New Roman" pitchFamily="18" charset="0"/>
          </a:endParaRPr>
        </a:p>
      </dsp:txBody>
      <dsp:txXfrm>
        <a:off x="2190457" y="3606747"/>
        <a:ext cx="5310532" cy="613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DBEC-1154-4044-906A-0377E7D0D424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E9B-27B9-410D-BD7D-2E9F5FB75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9E9B-27B9-410D-BD7D-2E9F5FB75A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9E9B-27B9-410D-BD7D-2E9F5FB75A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9E9B-27B9-410D-BD7D-2E9F5FB75A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A9E9B-27B9-410D-BD7D-2E9F5FB75A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77205-FE5C-4718-918E-6E53E6B45D0C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05A7-6D92-4943-B368-F3E9E842EEFD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061A-3095-4669-8470-355F53B63729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AD507-8FD6-43AC-848F-9572FEFB2F31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0AC53-69C2-432A-A714-2992E267DCE3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490F-ADB3-4DE0-BD89-65CCA4D7942B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11094-8057-413B-ADD0-5F0FDE729008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B262-2DED-43C7-85DD-3C6E7C851199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E1559-6B2C-4B92-8170-F16575C1F545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CAA4-F120-4FA6-BB31-519E0308ADB8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2CB12-CAB6-4AE3-AAB9-9EB0A4CF890C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FB4F-CD7B-405C-A65B-DA957DC564B7}" type="datetime1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6A4BA-1E48-4C41-BB64-D47790340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uuaz@uuaz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hyperlink" Target="mailto:info@appit.govrb.ru" TargetMode="External"/><Relationship Id="rId4" Type="http://schemas.openxmlformats.org/officeDocument/2006/relationships/hyperlink" Target="mailto:belykh@mail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ktovobrnauke.ru/img/images/ulan-udenskiy-inzhenerno-pedagogicheskiy-kolledzh-5.jpg" TargetMode="External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1.jpeg"/><Relationship Id="rId9" Type="http://schemas.openxmlformats.org/officeDocument/2006/relationships/hyperlink" Target="http://filearchive.cnews.ru/img/onews/2007/10/24/151319.23837_rea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85918" y="2428868"/>
            <a:ext cx="7358082" cy="13573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400" b="1" i="1" cap="all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«УЛАН – УДЭНСКИЙ АВИАЦИОННЫЙ </a:t>
            </a:r>
            <a:br>
              <a:rPr lang="ru-RU" sz="2400" b="1" i="1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spc="-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ПРОИЗВОДСТВЕННЫЙ КЛАСТЕР»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785918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4357686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Двойная волна 17"/>
          <p:cNvSpPr/>
          <p:nvPr/>
        </p:nvSpPr>
        <p:spPr>
          <a:xfrm>
            <a:off x="1285852" y="500042"/>
            <a:ext cx="3071813" cy="46037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Двойная волна 18"/>
          <p:cNvSpPr/>
          <p:nvPr/>
        </p:nvSpPr>
        <p:spPr>
          <a:xfrm>
            <a:off x="5072066" y="571480"/>
            <a:ext cx="3071813" cy="46037"/>
          </a:xfrm>
          <a:prstGeom prst="doubleWav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Двойная волна 19"/>
          <p:cNvSpPr/>
          <p:nvPr/>
        </p:nvSpPr>
        <p:spPr>
          <a:xfrm>
            <a:off x="1285852" y="571480"/>
            <a:ext cx="3071813" cy="71438"/>
          </a:xfrm>
          <a:prstGeom prst="doubleWav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Двойная волна 20"/>
          <p:cNvSpPr/>
          <p:nvPr/>
        </p:nvSpPr>
        <p:spPr>
          <a:xfrm>
            <a:off x="5072066" y="500042"/>
            <a:ext cx="3071813" cy="46038"/>
          </a:xfrm>
          <a:prstGeom prst="doubleWav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Двойная волна 21"/>
          <p:cNvSpPr/>
          <p:nvPr/>
        </p:nvSpPr>
        <p:spPr>
          <a:xfrm flipV="1">
            <a:off x="1285852" y="642918"/>
            <a:ext cx="3071813" cy="46037"/>
          </a:xfrm>
          <a:prstGeom prst="doubleWav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Двойная волна 22"/>
          <p:cNvSpPr/>
          <p:nvPr/>
        </p:nvSpPr>
        <p:spPr>
          <a:xfrm>
            <a:off x="5072066" y="642918"/>
            <a:ext cx="3071834" cy="71438"/>
          </a:xfrm>
          <a:prstGeom prst="doubleWav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8" name="Picture 4" descr="http://cdn.topwar.ru/uploads/posts/2013-07/thumbs/1374831697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2987824" cy="195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MatinskayaMY\Desktop\doc\Ми-171А2.jpeg"/>
          <p:cNvPicPr>
            <a:picLocks noChangeAspect="1" noChangeArrowheads="1"/>
          </p:cNvPicPr>
          <p:nvPr/>
        </p:nvPicPr>
        <p:blipFill>
          <a:blip r:embed="rId4" cstate="print"/>
          <a:srcRect b="8066"/>
          <a:stretch>
            <a:fillRect/>
          </a:stretch>
        </p:blipFill>
        <p:spPr bwMode="auto">
          <a:xfrm>
            <a:off x="0" y="4797152"/>
            <a:ext cx="2987824" cy="2060848"/>
          </a:xfrm>
          <a:prstGeom prst="rect">
            <a:avLst/>
          </a:prstGeom>
          <a:noFill/>
        </p:spPr>
      </p:pic>
      <p:pic>
        <p:nvPicPr>
          <p:cNvPr id="1026" name="Picture 2" descr="C:\Users\MatinskayaMY\Desktop\doc\фото\Ми-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64704"/>
            <a:ext cx="2987824" cy="1978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50" y="142875"/>
            <a:ext cx="7143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313" y="142852"/>
            <a:ext cx="7786687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ИНВЕСТИЦИОННЫЕ ПРОЕКТЫ РАЗВИТИЯ КЛАСТЕРА</a:t>
            </a:r>
            <a:endParaRPr lang="ru-RU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/>
          <p:nvPr/>
        </p:nvGraphicFramePr>
        <p:xfrm>
          <a:off x="1475656" y="1700808"/>
          <a:ext cx="741682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547664" y="507449"/>
            <a:ext cx="7596336" cy="157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53958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Общий объем финансирования инвестиционных проектов составляет </a:t>
            </a: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16325,22 млн. руб.</a:t>
            </a:r>
            <a:endParaRPr lang="ru-RU" sz="16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50" y="142875"/>
            <a:ext cx="71437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1357313" y="142852"/>
            <a:ext cx="7786687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ИНВЕСТИЦИОННЫЕ ПРОЕКТЫ РАЗВИТИЯ КЛАСТЕРА</a:t>
            </a:r>
            <a:endParaRPr lang="ru-RU" sz="20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Диаграмма 24"/>
          <p:cNvGraphicFramePr/>
          <p:nvPr/>
        </p:nvGraphicFramePr>
        <p:xfrm>
          <a:off x="1655168" y="1628800"/>
          <a:ext cx="738132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2928926" y="5429264"/>
            <a:ext cx="71438" cy="71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28926" y="5572140"/>
            <a:ext cx="71438" cy="714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928926" y="5715016"/>
            <a:ext cx="71438" cy="714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928926" y="5929330"/>
            <a:ext cx="71438" cy="714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6143644"/>
            <a:ext cx="71438" cy="71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28926" y="6286520"/>
            <a:ext cx="71438" cy="714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928926" y="6429396"/>
            <a:ext cx="71438" cy="7143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28926" y="6572272"/>
            <a:ext cx="71438" cy="714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86050" y="5286388"/>
            <a:ext cx="6143668" cy="1428760"/>
          </a:xfrm>
          <a:prstGeom prst="rect">
            <a:avLst/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143240" y="5357826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и проекты по развитию производства и производственной инфраструктуры</a:t>
            </a:r>
            <a:endParaRPr lang="ru-RU" sz="80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143240" y="5500702"/>
            <a:ext cx="57150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инновационной инфраструктуры, работы и проекты в сфере исследований и разработок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143240" y="5643578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Развитие энергетической инфраструктуры</a:t>
            </a:r>
            <a:endParaRPr lang="ru-RU" sz="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43240" y="5857892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энергетической инфраструктуры</a:t>
            </a:r>
            <a:endParaRPr lang="ru-RU" sz="800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143240" y="6000768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инженерной инфраструктуры</a:t>
            </a:r>
            <a:endParaRPr lang="ru-RU" sz="8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43240" y="6215082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жилищной инфраструктуры</a:t>
            </a:r>
            <a:endParaRPr lang="ru-RU" sz="8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6357958"/>
            <a:ext cx="47149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образовательной  инфраструктуры</a:t>
            </a:r>
            <a:endParaRPr lang="ru-RU" sz="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143240" y="6500834"/>
            <a:ext cx="4714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территорий г. Улан-Удэ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9672" y="1268760"/>
            <a:ext cx="7344816" cy="3139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i="1" u="sng" dirty="0" smtClean="0">
                <a:solidFill>
                  <a:schemeClr val="tx2"/>
                </a:solidFill>
              </a:rPr>
              <a:t>в разрезе направлений, млн. руб. </a:t>
            </a:r>
            <a:endParaRPr lang="ru-RU" sz="1400" i="1" u="sng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19672" y="908720"/>
            <a:ext cx="7344816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 sz="144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600" i="1" dirty="0" smtClean="0">
                <a:solidFill>
                  <a:schemeClr val="tx2"/>
                </a:solidFill>
              </a:rPr>
              <a:t>Объем финансирования инвестиционных проектов:</a:t>
            </a:r>
            <a:endParaRPr lang="ru-RU" sz="1600" i="1" dirty="0">
              <a:solidFill>
                <a:schemeClr val="tx2"/>
              </a:solidFill>
            </a:endParaRP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7290" y="0"/>
            <a:ext cx="7786710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И ПРОЕКТЫ ПО РАЗВИТИЮ ПРОИЗВОДСТВА И ПРОИЗВОДСТВЕННОЙ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28" y="714356"/>
            <a:ext cx="7715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«УЛАН-УДЭНСКИЙ АВИАЦИОННЫЙ ЗАВОД»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1142984"/>
            <a:ext cx="74648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модификации вертолета Ми 171А2</a:t>
            </a:r>
          </a:p>
          <a:p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(Шифр «Ми-171М)</a:t>
            </a:r>
            <a:endParaRPr lang="ru-RU" sz="1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908720"/>
            <a:ext cx="3277028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2011-2016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3800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удержания существующих позиций на рынке вертолетов типа Ми17/171, сохранение и развитие их лучших качеств.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2643182"/>
            <a:ext cx="750099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Реконструкция и техническое перевооружение производства, 1</a:t>
            </a:r>
          </a:p>
          <a:p>
            <a:pPr algn="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 очередь ОАО «Улан-Удэнский авиационный завод» г. Улан-Удэ, </a:t>
            </a:r>
          </a:p>
          <a:p>
            <a:pPr algn="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Республика Бурятия (ОАО «Объединенная промышленная </a:t>
            </a:r>
          </a:p>
          <a:p>
            <a:pPr algn="r"/>
            <a:r>
              <a:rPr lang="ru-RU" sz="1300" b="1" i="1" dirty="0" smtClean="0">
                <a:latin typeface="Times New Roman" pitchFamily="18" charset="0"/>
                <a:cs typeface="Times New Roman" pitchFamily="18" charset="0"/>
              </a:rPr>
              <a:t>корпорация «ОБОРОНПРОМ», г. Москва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71604" y="4214818"/>
            <a:ext cx="742955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Комплексное перевооружение </a:t>
            </a:r>
            <a:r>
              <a:rPr lang="ru-RU" sz="1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заготовительно</a:t>
            </a:r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штамповочного производства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5000636"/>
            <a:ext cx="735811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Подготовка к серийному производству Ми-171А2 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(изготовление, доработка специальной 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технологической оснастки)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71604" y="1714488"/>
            <a:ext cx="2500330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2200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реконструкция, техническое и технологическое перевооружение анодно-окисного, малярного, химического и гальванического производств. Модернизация действующего производства на базе современных организационно-технических решений. 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715008" y="4000504"/>
            <a:ext cx="3214710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1437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современного заготовительно-штамповочного производства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4869160"/>
            <a:ext cx="3214710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410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цеха подготовки производства для обеспечения своевременного запуска новых изделий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428728" y="6143644"/>
            <a:ext cx="760776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и развитие окрасочного производства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57884" y="5786454"/>
            <a:ext cx="3071834" cy="9286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720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цеха подготовки производства для обеспечения своевременного запуска новых изделий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7290" y="0"/>
            <a:ext cx="7786710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И ПРОЕКТЫ ПО РАЗВИТИЮ ПРОИЗВОДСТВА И ПРОИЗВОДСТВЕННОЙ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28" y="714356"/>
            <a:ext cx="7715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«УЛАН-УДЭНСКОЕ ПРИБОРОСТРОИТЕЛЬНОЕ ПРОИЗВОДСТВЕННОЕ ОБЪЕДИНЕНИЕ» </a:t>
            </a:r>
          </a:p>
          <a:p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71604" y="1285860"/>
            <a:ext cx="735811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Создание, разработка и освоение бортовой 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климатической установки вертолётов 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семейства МИ8 (МИ17, МИ171)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52120" y="1124744"/>
            <a:ext cx="3216990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1562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Импортозамещение и улучшение ТТХ существующего «ОВ50»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2643182"/>
            <a:ext cx="750099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и техническое перевооружение </a:t>
            </a:r>
          </a:p>
          <a:p>
            <a:pPr algn="r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механообрабатывающего производства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4214818"/>
            <a:ext cx="742955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экологической безопасности и </a:t>
            </a:r>
          </a:p>
          <a:p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гальванического производства </a:t>
            </a:r>
          </a:p>
          <a:p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5357826"/>
            <a:ext cx="735811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Реконструкция сборочного производства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547664" y="2132856"/>
            <a:ext cx="3096344" cy="19288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2012-2017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262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реконструкция, техническое и технологическое перевооружение механообрабатывающего производства на базе современного высокопроизводительного оборудования, направленное на обеспечение серийного производства комплектующих изделий БРЭО ВПК.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652120" y="3573016"/>
            <a:ext cx="321471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158 млн. руб.</a:t>
            </a:r>
          </a:p>
          <a:p>
            <a:pPr lvl="0"/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гальванического участка с внедрением 6 независимых полуавтоматических линий с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барботированием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возвратом воды в ТП;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очистных сооружений, повышение уровня очистки сточных вод.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47664" y="4869160"/>
            <a:ext cx="3214710" cy="1487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150 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Реконструкция производственных помещений, внедрение технологии изготовления печатных плат методом поверхностного монтажа.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7290" y="0"/>
            <a:ext cx="7786710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И ПРОЕКТЫ ПО РАЗВИТИЮ ПРОИЗВОДСТВА И ПРОИЗВОДСТВЕННОЙ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28" y="785794"/>
            <a:ext cx="771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ООО «ПРЕДПРИЯТИЕ «АЭРОТЕХ» </a:t>
            </a:r>
          </a:p>
          <a:p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1214422"/>
            <a:ext cx="77403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автоматизированного производственного 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комплекса по изготовлению авиационных </a:t>
            </a:r>
          </a:p>
          <a:p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трубопроводов на основе 3D моделирования</a:t>
            </a:r>
          </a:p>
          <a:p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12160" y="908720"/>
            <a:ext cx="2786082" cy="2161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115  млн. руб.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замкнутого цикла изготовления авиационных трубопроводов с использованием контрольно-измерительной техники для создания 3D моделей  трубопроводов и применения трубогибочного оборудования с программным управлением.</a:t>
            </a:r>
            <a:endParaRPr lang="ru-RU" sz="1200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3786190"/>
            <a:ext cx="774035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Исследование прочности изделий и элементов </a:t>
            </a:r>
          </a:p>
          <a:p>
            <a:pPr algn="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конструкций авиационной промышленности</a:t>
            </a:r>
          </a:p>
          <a:p>
            <a:pPr algn="r"/>
            <a:endParaRPr lang="ru-RU" sz="13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475656" y="3356992"/>
            <a:ext cx="3714776" cy="30701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31 млн. руб.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Разработка новых технических решений и технологических процессов для создания элементов конструкций летательных аппаратов повышенной прочности и надежности из традиционных и композиционных материалов (КМ), разработка методов разрушающего и неразрушающего контроля механических свойств. Испытания рулевого и несущих винтов и элементов конструкций вертолета, статических испытаний образцов, исследований композиционных материалов с улучшенными физико-технологическими свойствами на основе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нанодисперсных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добавок. 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кооперации с ООО «МИП «БНЦП».</a:t>
            </a:r>
            <a:endParaRPr lang="ru-RU" sz="12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3000372"/>
            <a:ext cx="7715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«УЛАН-УДЭНСКИЙ ЛОПАСТНОЙ ЗАВОД»</a:t>
            </a:r>
          </a:p>
          <a:p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7290" y="0"/>
            <a:ext cx="7786710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РАБОТЫ И ПРОЕКТЫ ПО РАЗВИТИЮ ПРОИЗВОДСТВА И ПРОИЗВОДСТВЕННОЙ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428728" y="785794"/>
            <a:ext cx="77152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ФГБОУ ВПО «ВОСТОЧНО-СИБИРСКИЙ ГОСУДАРСТВЕННЫЙ УНИВЕРСИТЕТ ТЕХНОЛОГИЙ И УПРАВЛЕНИЯ»</a:t>
            </a:r>
          </a:p>
          <a:p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164305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оффшорного программирования</a:t>
            </a:r>
            <a:endParaRPr lang="ru-RU" sz="13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4810" y="164305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инжиниринга по заготовительно-штамповочному производству</a:t>
            </a:r>
            <a:endParaRPr lang="ru-RU" sz="1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1643050"/>
            <a:ext cx="192882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инжиниринга по композиционным  материалам</a:t>
            </a:r>
            <a:endParaRPr lang="ru-RU" sz="13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2357422" y="2786058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500958" y="2786058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857752" y="2786058"/>
            <a:ext cx="500066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500166" y="3357562"/>
            <a:ext cx="2357454" cy="27357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2015-2019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1,9 млн. руб.</a:t>
            </a:r>
          </a:p>
          <a:p>
            <a:pPr lvl="0"/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исследовательских работ в области жизненного цикла авиационных изделий (ЖЦИ) и разработка рекомендаций по изменению организации производства с целью приведения ее в соответствие с новыми требованиями времени. Программирование, разработка и встраивание </a:t>
            </a:r>
            <a:r>
              <a:rPr lang="ru-RU" sz="12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криптосредств</a:t>
            </a:r>
            <a:endParaRPr lang="ru-RU" sz="1200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00496" y="3357562"/>
            <a:ext cx="2357454" cy="27357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2015-2017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355,1  млн. руб.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Проведение исследовательских работ и внедрение новых современных методов изготовления деталей в заготовительно-штамповочном производстве. </a:t>
            </a:r>
          </a:p>
          <a:p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00826" y="3357562"/>
            <a:ext cx="2357454" cy="27357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Сроки: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2015-2016 годы</a:t>
            </a:r>
          </a:p>
          <a:p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Стоимость: </a:t>
            </a:r>
            <a:r>
              <a:rPr lang="ru-RU" sz="1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63,7 млн. руб.</a:t>
            </a:r>
          </a:p>
          <a:p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замкнутого цикла изготовления авиационных трубопроводов с использованием контрольно-измерительной техники для создания 3D моделей  трубопроводов и применения трубогибочного оборудования с программным управлением.</a:t>
            </a:r>
          </a:p>
          <a:p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57290" y="188640"/>
            <a:ext cx="778671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ИННОВАЦИОННОЙ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785813" y="428625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836712"/>
            <a:ext cx="7200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i="1" u="sng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 промышленный парк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/>
          <a:srcRect l="-1234" b="-945"/>
          <a:stretch>
            <a:fillRect/>
          </a:stretch>
        </p:blipFill>
        <p:spPr bwMode="auto">
          <a:xfrm>
            <a:off x="6323013" y="2349500"/>
            <a:ext cx="2820987" cy="24431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" name="Picture 2" descr="C:\Work\Минпром\Фото\XO4A1863.JPG"/>
          <p:cNvPicPr>
            <a:picLocks noChangeAspect="1" noChangeArrowheads="1"/>
          </p:cNvPicPr>
          <p:nvPr/>
        </p:nvPicPr>
        <p:blipFill>
          <a:blip r:embed="rId4" cstate="print"/>
          <a:srcRect l="13441" t="16161" r="8983" b="28719"/>
          <a:stretch>
            <a:fillRect/>
          </a:stretch>
        </p:blipFill>
        <p:spPr bwMode="auto">
          <a:xfrm>
            <a:off x="4643438" y="5445125"/>
            <a:ext cx="2881312" cy="1285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" name="Picture 3" descr="C:\Work\Минпром\Фото\XO4A1871.JPG"/>
          <p:cNvPicPr>
            <a:picLocks noChangeAspect="1" noChangeArrowheads="1"/>
          </p:cNvPicPr>
          <p:nvPr/>
        </p:nvPicPr>
        <p:blipFill>
          <a:blip r:embed="rId5" cstate="print"/>
          <a:srcRect t="19244" b="30229"/>
          <a:stretch>
            <a:fillRect/>
          </a:stretch>
        </p:blipFill>
        <p:spPr bwMode="auto">
          <a:xfrm>
            <a:off x="1547813" y="5445125"/>
            <a:ext cx="2928937" cy="1285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1500166" y="1285860"/>
            <a:ext cx="7181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defRPr/>
            </a:pP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Промышленный парк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целях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формирования благоприятных условий для развития малого и среднего бизнеса в отраслях промышленного комплекса, создания новых рабочих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мест. Проект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реализуется при поддержке Минэкономразвития России.</a:t>
            </a: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>
              <a:defRPr/>
            </a:pPr>
            <a:endParaRPr lang="ru-RU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42910" y="2071678"/>
            <a:ext cx="6049963" cy="30931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defRPr/>
            </a:pPr>
            <a:r>
              <a:rPr lang="ru-RU" sz="13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площадь земельного участка 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319 981,0 м</a:t>
            </a:r>
            <a:r>
              <a:rPr lang="ru-RU" sz="1300" b="1" i="1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85750" indent="-285750">
              <a:defRPr/>
            </a:pPr>
            <a:r>
              <a:rPr lang="ru-RU" sz="13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производственных помещений 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29 744,4м</a:t>
            </a:r>
            <a:r>
              <a:rPr lang="ru-RU" sz="1300" b="1" i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 пусковых комплекса)</a:t>
            </a:r>
          </a:p>
          <a:p>
            <a:pPr marL="285750" indent="-285750">
              <a:defRPr/>
            </a:pPr>
            <a:r>
              <a:rPr lang="ru-RU" sz="13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 строительства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 – </a:t>
            </a:r>
            <a:r>
              <a:rPr lang="ru-RU" sz="1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г.г. </a:t>
            </a:r>
          </a:p>
          <a:p>
            <a:pPr marL="285750" indent="-285750">
              <a:defRPr/>
            </a:pPr>
            <a:r>
              <a:rPr lang="ru-RU" sz="13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инвестиций </a:t>
            </a: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проект составляет 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1129,13 млн. руб.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Бюджетные инвестиции в 2012-2014 гг.в общем объеме –867,83 млн. руб.,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: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Республики Бурятия– 263,20 млн. руб.,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счет средств федерального бюджета – 604,63 млн. руб.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Инвестиции резидентов составят 261,30 млн.руб.</a:t>
            </a:r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285750" indent="-285750">
              <a:defRPr/>
            </a:pPr>
            <a:r>
              <a:rPr lang="ru-RU" sz="13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Преференции для резидентов промышленного парка: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льготная арендная плата,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выкупа производственных помещений в собственность</a:t>
            </a:r>
          </a:p>
          <a:p>
            <a:pPr marL="285750" indent="-285750"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истечению 10 лет), 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3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льготы (налог на имущество, налог на прибыль организации).</a:t>
            </a:r>
            <a:endParaRPr lang="ru-RU" sz="1300" b="1" i="1" baseline="30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одержимое 2"/>
          <p:cNvSpPr txBox="1">
            <a:spLocks/>
          </p:cNvSpPr>
          <p:nvPr/>
        </p:nvSpPr>
        <p:spPr bwMode="auto">
          <a:xfrm>
            <a:off x="785813" y="428625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2"/>
          <p:cNvSpPr>
            <a:spLocks noChangeArrowheads="1"/>
          </p:cNvSpPr>
          <p:nvPr/>
        </p:nvSpPr>
        <p:spPr bwMode="auto">
          <a:xfrm>
            <a:off x="1428727" y="2928934"/>
            <a:ext cx="6858049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Стоимость проекта: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4460,3млн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r>
              <a:rPr lang="ru-RU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финансирования: 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бюджет –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1029 млрд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республиканский бюджет –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1081,7 млн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руб.;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управляющей компании – 151 млн. руб.;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резидентов –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2198,6 млн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endParaRPr lang="ru-RU" sz="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создания технопарка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инициирован Правительством Республики Бурятия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Бурятским научным центром СО РАН.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Площадка расположена в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Улан-Удэ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зоне экономического благоприятствования. </a:t>
            </a:r>
          </a:p>
          <a:p>
            <a:r>
              <a:rPr lang="ru-RU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 га.</a:t>
            </a:r>
          </a:p>
          <a:p>
            <a:endParaRPr lang="ru-RU" sz="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Преференции резидентам технопарка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налоговые льготы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льготы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5 лет 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уплате налогов: освобождение от уплаты 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налога на </a:t>
            </a: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имущество,земельного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налога и 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снижение ставки налога на прибыль.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836712"/>
            <a:ext cx="7462860" cy="3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Технопарк </a:t>
            </a:r>
            <a:r>
              <a:rPr lang="ru-RU" sz="1600" b="1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«Биотехнополис» в сфере высоких технологий в Республике Бурятия</a:t>
            </a:r>
            <a:r>
              <a:rPr lang="ru-RU" sz="16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рямоугольник 5"/>
          <p:cNvSpPr>
            <a:spLocks noChangeArrowheads="1"/>
          </p:cNvSpPr>
          <p:nvPr/>
        </p:nvSpPr>
        <p:spPr bwMode="auto">
          <a:xfrm>
            <a:off x="1428728" y="1357298"/>
            <a:ext cx="771527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 (специализация)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технопарка «Биотехнополис»</a:t>
            </a:r>
            <a:r>
              <a:rPr lang="ru-RU" sz="1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стратегические информационные технологии и программное обеспечение, </a:t>
            </a:r>
          </a:p>
          <a:p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том числе космические технологии, связанные с телекоммуникациями;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авиационное приборостроение; 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энергосбережение,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видов топлива;</a:t>
            </a:r>
          </a:p>
          <a:p>
            <a:pPr>
              <a:buFont typeface="Wingdings" pitchFamily="2" charset="2"/>
              <a:buChar char="ü"/>
            </a:pPr>
            <a:r>
              <a:rPr lang="ru-RU" sz="1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биофармацевтика</a:t>
            </a:r>
            <a:r>
              <a:rPr lang="ru-RU" sz="1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медицинские технологии.</a:t>
            </a:r>
          </a:p>
        </p:txBody>
      </p:sp>
      <p:pic>
        <p:nvPicPr>
          <p:cNvPr id="17" name="Picture 2" descr="http://www.invest-buryatia.ru/userfiles/images/6%281%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857628"/>
            <a:ext cx="3321042" cy="263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 descr="http://www.invest-buryatia.ru/userfiles/images/test90001%282%2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9525" y="2071678"/>
            <a:ext cx="2784475" cy="19446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57290" y="188640"/>
            <a:ext cx="7786710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ИННОВАЦИОННОЙ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8" y="142852"/>
            <a:ext cx="7740352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36" y="3786190"/>
            <a:ext cx="6357982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dirty="0" smtClean="0">
              <a:solidFill>
                <a:srgbClr val="0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sng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357158" y="0"/>
            <a:ext cx="74383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ятиугольник 9"/>
          <p:cNvSpPr/>
          <p:nvPr/>
        </p:nvSpPr>
        <p:spPr>
          <a:xfrm>
            <a:off x="1428728" y="1285860"/>
            <a:ext cx="3500462" cy="71438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Ремонт дороги по ул.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Краснодонская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от ул. Столичная до ул.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Хоринская</a:t>
            </a:r>
            <a:endParaRPr lang="ru-RU" sz="1400" i="1" dirty="0"/>
          </a:p>
        </p:txBody>
      </p:sp>
      <p:sp>
        <p:nvSpPr>
          <p:cNvPr id="12" name="Пятиугольник 11"/>
          <p:cNvSpPr/>
          <p:nvPr/>
        </p:nvSpPr>
        <p:spPr>
          <a:xfrm>
            <a:off x="1428728" y="2214554"/>
            <a:ext cx="3571900" cy="71438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Ремонт дороги по ул.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Камова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от ул. Королева до ул.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Мунгонова</a:t>
            </a:r>
            <a:endParaRPr lang="ru-RU" sz="1400" i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428728" y="3143248"/>
            <a:ext cx="3643338" cy="71438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Ремонт тротуаров по ул. Гастелло МАУКДЦ «Рассвет»</a:t>
            </a:r>
            <a:endParaRPr lang="ru-RU" sz="1400" i="1" dirty="0"/>
          </a:p>
        </p:txBody>
      </p:sp>
      <p:sp>
        <p:nvSpPr>
          <p:cNvPr id="15" name="Овал 14"/>
          <p:cNvSpPr/>
          <p:nvPr/>
        </p:nvSpPr>
        <p:spPr>
          <a:xfrm>
            <a:off x="5072066" y="1928802"/>
            <a:ext cx="1071570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23,54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1285860"/>
            <a:ext cx="2714644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Разгрузка возросшего транспортного потока в центральной части города, увеличение пропускной способности транспортных магистралей, связывающих районы базирования организаций-участников Кластера, а также приведение улично-дорожной сети в соответствие с установленными нормами и требованиями безопасности дорожного движения.</a:t>
            </a:r>
            <a:endParaRPr lang="ru-RU" sz="13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</p:txBody>
      </p:sp>
      <p:sp>
        <p:nvSpPr>
          <p:cNvPr id="9218" name="AutoShape 2" descr="http://www.ulan-ude-vostochnyi.ru/_nw/33/725304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http://skassstroy.ru/1a7f53951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403648" y="4077072"/>
            <a:ext cx="2786082" cy="203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4" name="Picture 8" descr="http://www.arigus-tv.ru/cache/2/7/f/1/8/f742fc33e1f05d7c1aa8c45d2a5-600-tw.jpg"/>
          <p:cNvPicPr>
            <a:picLocks noChangeAspect="1" noChangeArrowheads="1"/>
          </p:cNvPicPr>
          <p:nvPr/>
        </p:nvPicPr>
        <p:blipFill>
          <a:blip r:embed="rId4" cstate="print"/>
          <a:srcRect l="6897" r="3448"/>
          <a:stretch>
            <a:fillRect/>
          </a:stretch>
        </p:blipFill>
        <p:spPr bwMode="auto">
          <a:xfrm>
            <a:off x="6335688" y="4077072"/>
            <a:ext cx="280831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 descr="http://s.drom.ru/1/pubs/4/31601/1703053.jpg"/>
          <p:cNvPicPr>
            <a:picLocks noChangeAspect="1" noChangeArrowheads="1"/>
          </p:cNvPicPr>
          <p:nvPr/>
        </p:nvPicPr>
        <p:blipFill>
          <a:blip r:embed="rId5" cstate="print"/>
          <a:srcRect r="8538"/>
          <a:stretch>
            <a:fillRect/>
          </a:stretch>
        </p:blipFill>
        <p:spPr bwMode="auto">
          <a:xfrm>
            <a:off x="3707904" y="4077072"/>
            <a:ext cx="2694533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31640" y="142852"/>
            <a:ext cx="7812360" cy="477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ЭНЕРГЕТИЧЕСКОЙ ИНФРАСТРУКТУРЫ 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357158" y="0"/>
            <a:ext cx="74383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ятиугольник 6"/>
          <p:cNvSpPr/>
          <p:nvPr/>
        </p:nvSpPr>
        <p:spPr>
          <a:xfrm>
            <a:off x="1428728" y="1285860"/>
            <a:ext cx="3500462" cy="114300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главной понизительной подстанции  110/35/6 кВ ПС «</a:t>
            </a:r>
            <a:r>
              <a:rPr lang="ru-RU" sz="13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Машзавод</a:t>
            </a: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с увеличением установленной мощности трансформаторов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500166" y="4857760"/>
            <a:ext cx="3500462" cy="171451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Реконструкция: ВЛ-0,4 кВ, ТП – 2120, ТП-2120 на КТПН - 630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кВА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, Строительство:  ВЛ-6кВ ф.51 ГПП, КЛ - 6кВ ф.45 ГПП-ТП 2068, КЛ - 6кВ ф.45 ГПП-ТП 2009</a:t>
            </a:r>
            <a:endParaRPr lang="ru-RU" sz="1400" i="1" dirty="0"/>
          </a:p>
        </p:txBody>
      </p:sp>
      <p:sp>
        <p:nvSpPr>
          <p:cNvPr id="10" name="Овал 9"/>
          <p:cNvSpPr/>
          <p:nvPr/>
        </p:nvSpPr>
        <p:spPr>
          <a:xfrm>
            <a:off x="5000628" y="1285860"/>
            <a:ext cx="1071570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750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836712"/>
            <a:ext cx="2500330" cy="2500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  <a:defRPr/>
            </a:pP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Организация бесперебойного электроснабжения ОАО «У-УАЗ», посёлков Загорск и Восточный.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электрических мощностей для развития производства и социальной инфраструктуры на перспективу до 2040г.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Обеспечение энергетической безопасности предприятия .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4" descr="etile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708920"/>
            <a:ext cx="2060372" cy="1663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7" descr="DSC02543-480x32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708920"/>
            <a:ext cx="202422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3" descr="400_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708920"/>
            <a:ext cx="211212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5072066" y="5143512"/>
            <a:ext cx="1071570" cy="107157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11,9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372200" y="4149080"/>
            <a:ext cx="2500330" cy="2500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уровня надежности и качества электроснабжения для потребителей инновационного Кластера, устранение сложившегося дефицита электрической мощности и создание резерва для технологического присоединения дополнительных нагрузок.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infokart.ru/wp-content/uploads/2012/10/ulan_ude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75769" y="4581128"/>
            <a:ext cx="3768231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142852"/>
            <a:ext cx="778671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 descr="https://03.mvd.ru/upload/site7/WZwH1JPLjk.gif"/>
          <p:cNvPicPr>
            <a:picLocks noChangeAspect="1" noChangeArrowheads="1"/>
          </p:cNvPicPr>
          <p:nvPr/>
        </p:nvPicPr>
        <p:blipFill>
          <a:blip r:embed="rId5" cstate="print">
            <a:lum contrast="-20000"/>
          </a:blip>
          <a:srcRect/>
          <a:stretch>
            <a:fillRect/>
          </a:stretch>
        </p:blipFill>
        <p:spPr bwMode="auto">
          <a:xfrm>
            <a:off x="4355976" y="980728"/>
            <a:ext cx="4929222" cy="2812331"/>
          </a:xfrm>
          <a:prstGeom prst="rect">
            <a:avLst/>
          </a:prstGeom>
          <a:noFill/>
        </p:spPr>
      </p:pic>
      <p:pic>
        <p:nvPicPr>
          <p:cNvPr id="15363" name="Picture 3" descr="Подробная карта Улан-Удэ"/>
          <p:cNvPicPr>
            <a:picLocks noChangeAspect="1" noChangeArrowheads="1"/>
          </p:cNvPicPr>
          <p:nvPr/>
        </p:nvPicPr>
        <p:blipFill>
          <a:blip r:embed="rId6" cstate="print"/>
          <a:srcRect l="75119" t="1997" r="2574" b="76132"/>
          <a:stretch>
            <a:fillRect/>
          </a:stretch>
        </p:blipFill>
        <p:spPr bwMode="auto">
          <a:xfrm>
            <a:off x="6516216" y="2060848"/>
            <a:ext cx="2357454" cy="199476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6643702" y="2786058"/>
            <a:ext cx="1214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Улан-Удэ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31640" y="836712"/>
            <a:ext cx="8715375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НАЗВАНИЕ: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УЛАН – УДЭНСКИЙ АВИАЦИОННЫЙ ПРОИЗВОДСТВЕННЫЙ КЛАСТЕР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ЛОКАЛИЗАЦИЯ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Республика Бурятия, г. Улан –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Удэ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СПЕЦИАЛИЗАЦИЯ: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производство, модернизация, испытания 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летательных аппаратов, комплектующих изделий, их ремонт </a:t>
            </a:r>
          </a:p>
          <a:p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сервисное обслуживание.  </a:t>
            </a:r>
          </a:p>
          <a:p>
            <a:endParaRPr lang="ru-RU" sz="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КООРДИНАТОР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«Улан – </a:t>
            </a:r>
            <a:r>
              <a:rPr lang="ru-RU" sz="1400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Удэнский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авиационный завод».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ВЫПУСКАЕМОЙ ПРОДУКЦИИ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вертолеты Ми – 171 в базовой комплектации;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модернизированные вертолеты Ми – 171 А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лопасти несущего винта вертолета Ми – 171;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гидрошланги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высокого и низкого давления;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и блоки авиационной автоматики,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управления.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ПЕРЕЧЕНЬ ПЕРСПЕКТИВНОЙ ПРОДУКЦИИ:</a:t>
            </a:r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вертолет АП-55 легкого класса до 2 тонн;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летательный аппарат схемы 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конвертоплан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скоростной винтокрылый летательный аппарат; </a:t>
            </a:r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ВЫПУСКАЕМОЙ ПРОДУКЦИИ</a:t>
            </a: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2014год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45,4 млрд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– 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35,5млрд</a:t>
            </a:r>
            <a:r>
              <a:rPr lang="ru-RU" sz="1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285728"/>
            <a:ext cx="778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КЛАСТЕРА</a:t>
            </a:r>
            <a:endParaRPr lang="ru-RU" sz="2400" b="1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e-online.ru/image/news/227227_s1.jpg"/>
          <p:cNvPicPr>
            <a:picLocks noChangeAspect="1" noChangeArrowheads="1"/>
          </p:cNvPicPr>
          <p:nvPr/>
        </p:nvPicPr>
        <p:blipFill>
          <a:blip r:embed="rId2" cstate="print"/>
          <a:srcRect l="34884"/>
          <a:stretch>
            <a:fillRect/>
          </a:stretch>
        </p:blipFill>
        <p:spPr bwMode="auto">
          <a:xfrm>
            <a:off x="2843808" y="1500174"/>
            <a:ext cx="2304256" cy="1645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403648" y="142852"/>
            <a:ext cx="7740352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ИНЖЕНЕРНОЙ ИНФРАСТРУКТУРЫ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357158" y="0"/>
            <a:ext cx="743835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news.liga.net/upload/resize_cache/iblock/456/380_230_2/456d8595156079cea70226dc46e729f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110231"/>
            <a:ext cx="4176464" cy="1747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/>
        </p:nvSpPr>
        <p:spPr>
          <a:xfrm>
            <a:off x="1428728" y="857232"/>
            <a:ext cx="3500462" cy="50006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Модернизация угольной котельной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500166" y="3286124"/>
            <a:ext cx="3500462" cy="71438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 насосной станции и реконструкция очистных сооружений гальванического производства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2066" y="857232"/>
            <a:ext cx="100013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980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3286124"/>
            <a:ext cx="1000132" cy="78581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700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857232"/>
            <a:ext cx="2500330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Увеличение КПД котельной свыше 91%, снижение удельного расхода условного топлива на 15%, улучшение экологической обстановки в регионе, обеспечение энергетической безопасности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357950" y="2571744"/>
            <a:ext cx="2500330" cy="1857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Модернизация производства защитных покрытий, внедрение современных технологий и оборудования для очистки промышленных стоков, улучшение экологической обстановки и обеспечение экологической безопасности в регионе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flipH="1">
            <a:off x="5652120" y="4653136"/>
            <a:ext cx="3214710" cy="1000132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Строительство водовода в </a:t>
            </a:r>
            <a:r>
              <a:rPr lang="ru-RU" sz="13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Загорск, от ул. </a:t>
            </a:r>
            <a:r>
              <a:rPr lang="ru-RU" sz="1300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Камова</a:t>
            </a:r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 ул. Северо-Восточная, Ветровая до ул. Клеверная, по ул. Герцена, пер. Одесский 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211960" y="4725144"/>
            <a:ext cx="100013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3,48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47664" y="4581128"/>
            <a:ext cx="2286016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питьевой водой жителей микрорайонов Загорск, Восточный, Матросова, Площадка, Солнечный, Зеленый.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 descr="http://www.kemvod.ru/images/about/img01.jpg"/>
          <p:cNvPicPr>
            <a:picLocks noChangeAspect="1" noChangeArrowheads="1"/>
          </p:cNvPicPr>
          <p:nvPr/>
        </p:nvPicPr>
        <p:blipFill>
          <a:blip r:embed="rId5" cstate="print"/>
          <a:srcRect l="48781" t="3191" r="1219" b="10638"/>
          <a:stretch>
            <a:fillRect/>
          </a:stretch>
        </p:blipFill>
        <p:spPr bwMode="auto">
          <a:xfrm>
            <a:off x="305645" y="1484784"/>
            <a:ext cx="247527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m.progorodnn.ru/userfiles/images/image-09-2014/20140729150550_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14554"/>
            <a:ext cx="7643866" cy="2557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31640" y="0"/>
            <a:ext cx="781236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ЖИЛИЩНОЙ ИНФРАСТРУКТУРЫ </a:t>
            </a:r>
            <a:endParaRPr lang="ru-RU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71572" y="3995678"/>
            <a:ext cx="75724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3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i="1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300" b="1" i="1" dirty="0" smtClean="0">
              <a:solidFill>
                <a:srgbClr val="C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/>
            <a:endParaRPr lang="ru-RU" sz="1300" b="1" i="1" dirty="0" smtClean="0">
              <a:solidFill>
                <a:srgbClr val="C00000"/>
              </a:solidFill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lvl="0"/>
            <a:r>
              <a:rPr lang="ru-RU" sz="1300" b="1" i="1" dirty="0" smtClean="0">
                <a:solidFill>
                  <a:srgbClr val="C0000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Объем финансирования на 2015-2019 годы – 1917 млн. руб.</a:t>
            </a:r>
          </a:p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современного жилищного комплекса с применением энергосберегающих технологий, также развитие жилищной инфраструктуры на территории Кластера позволит улучшить условия проживания населения, продлить сроки эксплуатации жилищного фонда, сократить топливно-энергетические и другие материальные ресурсы на содержание жилых зданий и снизить размер физического износа.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" b="1" i="1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Lucida Sans Unicode" pitchFamily="34" charset="0"/>
              <a:cs typeface="Times New Roman" pitchFamily="18" charset="0"/>
            </a:endParaRP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85918" y="857232"/>
            <a:ext cx="6786610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ПРОЕКТ «СМАРТ-СИТИ»</a:t>
            </a:r>
            <a:endParaRPr lang="ru-RU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728" y="1643050"/>
            <a:ext cx="157163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Жилищное строительство</a:t>
            </a:r>
          </a:p>
          <a:p>
            <a:pPr algn="ctr"/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14678" y="1643050"/>
            <a:ext cx="128588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Разрешение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786710" y="1643050"/>
            <a:ext cx="1214446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Покупка в кредит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5074" y="1643050"/>
            <a:ext cx="128588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Инфраструктура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14876" y="1643050"/>
            <a:ext cx="1285884" cy="7143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Продажа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17" idx="3"/>
            <a:endCxn id="18" idx="1"/>
          </p:cNvCxnSpPr>
          <p:nvPr/>
        </p:nvCxnSpPr>
        <p:spPr>
          <a:xfrm>
            <a:off x="3000364" y="2000240"/>
            <a:ext cx="21431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000760" y="2000240"/>
            <a:ext cx="21431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00562" y="2000240"/>
            <a:ext cx="21431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00958" y="2000240"/>
            <a:ext cx="35719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2" name="Picture 10" descr="http://do.edu.ru/files/object/images/17/2033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00808"/>
            <a:ext cx="3059832" cy="1961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8" name="Picture 6" descr="https://pp.vk.me/c624927/v624927282/252dc/1A_E7tjeef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786058"/>
            <a:ext cx="271122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357290" y="0"/>
            <a:ext cx="7786710" cy="7143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457200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РАЗВИТИЕ ОБРАЗОВАТЕЛЬНОЙ ИНФРАСТРУКТУРЫ И МАТЕРИАЛЬНО ТЕХНИЧЕСКОЙ БАЗЫ КУЛЬТУРЫ И СПОРТА , БЛАГОУСТРОЙСТВО  Г. УЛАН-УДЭ</a:t>
            </a:r>
            <a:endParaRPr lang="ru-RU" sz="1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0"/>
            <a:ext cx="642942" cy="67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ятиугольник 5"/>
          <p:cNvSpPr/>
          <p:nvPr/>
        </p:nvSpPr>
        <p:spPr>
          <a:xfrm>
            <a:off x="1428728" y="785794"/>
            <a:ext cx="3503312" cy="500066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Капитальный ремонт МАДОУ №87, МАДОУ №33, МАОУ Лицей №27 , МАОУ СОШ №7,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403648" y="1412776"/>
            <a:ext cx="3572470" cy="78581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Обустройство МАОУ СОШ №36 , МБДОУ №10, МАОУ Лицей №27, МАОУ ДОД ДЮСШ №18, МАОУ СОШ №23, МАОУ СОШ №46, МАОУ СОШ №22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428728" y="2285992"/>
            <a:ext cx="3500462" cy="4286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МАУ ДО «Детская школа искусств №3» 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076056" y="1340768"/>
            <a:ext cx="100013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108,65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4168" y="692696"/>
            <a:ext cx="3059832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дополнительных мест в детских садах, улучшение условий пребывания детей в дошкольных и школьных учреждениях г. Улан-Удэ.</a:t>
            </a:r>
          </a:p>
        </p:txBody>
      </p:sp>
      <p:sp>
        <p:nvSpPr>
          <p:cNvPr id="18" name="Пятиугольник 17"/>
          <p:cNvSpPr/>
          <p:nvPr/>
        </p:nvSpPr>
        <p:spPr>
          <a:xfrm flipH="1">
            <a:off x="5357818" y="3714752"/>
            <a:ext cx="3500462" cy="4286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здания МАУКДЦ «Рассвет»</a:t>
            </a:r>
            <a:endParaRPr lang="ru-RU" sz="13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86248" y="3500438"/>
            <a:ext cx="100013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89,9 млн. руб.</a:t>
            </a:r>
            <a:endParaRPr lang="ru-RU" sz="1400" i="1" dirty="0">
              <a:solidFill>
                <a:schemeClr val="tx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03648" y="4221088"/>
            <a:ext cx="2736304" cy="12241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Увеличение пропускной способности учреждения, улучшение облика здания, создание условий для культурного развития и </a:t>
            </a:r>
            <a:r>
              <a:rPr lang="ru-RU" sz="1300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культурно-досуговой</a:t>
            </a:r>
            <a:r>
              <a:rPr lang="ru-RU" sz="13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деятельности населения города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5429256" y="4929198"/>
            <a:ext cx="3500462" cy="428628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г. Улан-Удэ.</a:t>
            </a:r>
          </a:p>
        </p:txBody>
      </p:sp>
      <p:sp>
        <p:nvSpPr>
          <p:cNvPr id="26" name="Овал 25"/>
          <p:cNvSpPr/>
          <p:nvPr/>
        </p:nvSpPr>
        <p:spPr>
          <a:xfrm>
            <a:off x="4357686" y="4725144"/>
            <a:ext cx="928694" cy="8469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2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55,5 млн. руб.</a:t>
            </a:r>
            <a:endParaRPr lang="ru-RU" sz="1200" i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928794" y="5715016"/>
            <a:ext cx="7000924" cy="7858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системы комплексного благоустройства территорий г. Улан-Удэ (благоустройство скверов, улиц города, озеленение, посадка зеленых насаждений, обрезка сухостоя, устройство сетей наружного освещения, ремонт фонтана и т.д.)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142852"/>
            <a:ext cx="778671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КЛАСТЕРА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699792" y="836712"/>
          <a:ext cx="4680520" cy="278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14480" y="3714752"/>
          <a:ext cx="700092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/>
        </p:nvGraphicFramePr>
        <p:xfrm>
          <a:off x="2915816" y="980728"/>
          <a:ext cx="4659430" cy="257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928794" y="3571876"/>
          <a:ext cx="6572296" cy="292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260648"/>
            <a:ext cx="778671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КЛАСТЕРА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571604" y="3284984"/>
          <a:ext cx="7358114" cy="357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1571604" y="1142984"/>
          <a:ext cx="7262842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357290" y="260648"/>
            <a:ext cx="778671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КЛАСТЕРА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1571604" y="3714752"/>
          <a:ext cx="735811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771800" y="908720"/>
          <a:ext cx="4896544" cy="278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57290" y="260648"/>
            <a:ext cx="778671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КЛАСТЕРА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4365104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altLang="ko-KR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координатор кластера:  </a:t>
            </a:r>
            <a:r>
              <a:rPr lang="ru-RU" altLang="ko-KR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ОАО «Улан-Удэнский авиационный завод»,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670009, Республика Бурятия,  г. Улан-Удэ, ул. </a:t>
            </a:r>
            <a:r>
              <a:rPr lang="ru-RU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Хоринская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1. </a:t>
            </a:r>
          </a:p>
          <a:p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Телефон/факс: 8 (3012)25-33-86, 25-21-47.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uuaz@uuaz.ru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belykh@mail.ru</a:t>
            </a:r>
            <a:endParaRPr lang="ru-RU" sz="1400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ko-KR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Уполномоченный орган: </a:t>
            </a:r>
          </a:p>
          <a:p>
            <a:r>
              <a:rPr lang="ru-RU" altLang="ko-KR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промышленности и торговли Республики Бурятия, </a:t>
            </a:r>
            <a:endParaRPr lang="ru-RU" altLang="ko-KR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ko-KR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670000, Республика Бурятия,  г. Улан-Удэ, ул. </a:t>
            </a:r>
            <a:r>
              <a:rPr lang="ru-RU" altLang="ko-KR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Ранжурова</a:t>
            </a:r>
            <a:r>
              <a:rPr lang="ru-RU" altLang="ko-KR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8.</a:t>
            </a:r>
          </a:p>
          <a:p>
            <a:r>
              <a:rPr lang="ru-RU" altLang="ko-KR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 8(3012)21-05-29.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info@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</a:t>
            </a:r>
            <a:r>
              <a:rPr lang="en-US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minprom.govrb.ru</a:t>
            </a: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188640"/>
            <a:ext cx="6768752" cy="400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 со стрелкой вниз 11"/>
          <p:cNvSpPr/>
          <p:nvPr/>
        </p:nvSpPr>
        <p:spPr>
          <a:xfrm>
            <a:off x="1571604" y="1214422"/>
            <a:ext cx="7358114" cy="1785950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ru-RU" sz="1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r>
              <a:rPr lang="ru-RU" sz="1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- </a:t>
            </a:r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конкурентоспособности выпускаемой продукции за счет повышения эффективности разработок, внедрения и коммерциализации инновационных проектов, интеграция предприятий в систему инновационного развития авиационной промышленности и эффективное сотрудничество, разработка и реализация научно – производственных проектов с инновационной составляющей и высокой финансовой эффективностью.</a:t>
            </a:r>
          </a:p>
          <a:p>
            <a:pPr algn="just"/>
            <a:endParaRPr lang="ru-RU" sz="1400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357166"/>
            <a:ext cx="778671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ЦЕЛИ И ЗАДАЧИ КЛАСТЕРА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643010" y="2214554"/>
          <a:ext cx="7500990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Прямая соединительная линия 87"/>
          <p:cNvCxnSpPr/>
          <p:nvPr/>
        </p:nvCxnSpPr>
        <p:spPr>
          <a:xfrm>
            <a:off x="1500166" y="3929066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hape 65"/>
          <p:cNvCxnSpPr/>
          <p:nvPr/>
        </p:nvCxnSpPr>
        <p:spPr>
          <a:xfrm rot="5400000" flipH="1" flipV="1">
            <a:off x="6090058" y="1268000"/>
            <a:ext cx="571504" cy="1750231"/>
          </a:xfrm>
          <a:prstGeom prst="bentConnector2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000760" y="2143116"/>
            <a:ext cx="1643074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57950" y="2500306"/>
            <a:ext cx="1643074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215074" y="2857496"/>
            <a:ext cx="1643074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6357950" y="3214686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6715140" y="3571876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6215074" y="3857628"/>
            <a:ext cx="1500198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/>
          <p:nvPr/>
        </p:nvCxnSpPr>
        <p:spPr>
          <a:xfrm rot="16200000" flipH="1">
            <a:off x="6411529" y="3089671"/>
            <a:ext cx="571504" cy="1678793"/>
          </a:xfrm>
          <a:prstGeom prst="bentConnector2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428728" y="3571876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1643042" y="3143248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hape 81"/>
          <p:cNvCxnSpPr/>
          <p:nvPr/>
        </p:nvCxnSpPr>
        <p:spPr>
          <a:xfrm rot="16200000" flipH="1">
            <a:off x="4304108" y="3696893"/>
            <a:ext cx="857256" cy="2178859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/>
          <p:cNvSpPr/>
          <p:nvPr/>
        </p:nvSpPr>
        <p:spPr>
          <a:xfrm>
            <a:off x="3643306" y="4929198"/>
            <a:ext cx="24288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ООО «»Предприятие Аэротех 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357950" y="4714884"/>
            <a:ext cx="1643074" cy="15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1357290" y="2571744"/>
            <a:ext cx="1643074" cy="15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Shape 61"/>
          <p:cNvCxnSpPr/>
          <p:nvPr/>
        </p:nvCxnSpPr>
        <p:spPr>
          <a:xfrm rot="5400000">
            <a:off x="2160967" y="4268397"/>
            <a:ext cx="428628" cy="1607355"/>
          </a:xfrm>
          <a:prstGeom prst="bentConnector2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428728" y="4714884"/>
            <a:ext cx="1428760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3428992" y="2500306"/>
            <a:ext cx="2428892" cy="21431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285728"/>
            <a:ext cx="778671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428604"/>
            <a:ext cx="59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СХЕМА КЛАСТЕРА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929058" y="1500174"/>
            <a:ext cx="1357322" cy="4143404"/>
          </a:xfrm>
          <a:prstGeom prst="ellipse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18384544">
            <a:off x="3992358" y="1503759"/>
            <a:ext cx="1213831" cy="4143404"/>
          </a:xfrm>
          <a:prstGeom prst="ellipse">
            <a:avLst/>
          </a:prstGeom>
          <a:noFill/>
          <a:ln w="28575">
            <a:solidFill>
              <a:srgbClr val="423C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3180190">
            <a:off x="3973134" y="1468729"/>
            <a:ext cx="1271657" cy="4143404"/>
          </a:xfrm>
          <a:prstGeom prst="ellipse">
            <a:avLst/>
          </a:prstGeom>
          <a:noFill/>
          <a:ln w="28575"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5400000">
            <a:off x="4000496" y="1500174"/>
            <a:ext cx="1143008" cy="4143404"/>
          </a:xfrm>
          <a:prstGeom prst="ellipse">
            <a:avLst/>
          </a:prstGeom>
          <a:noFill/>
          <a:ln w="28575">
            <a:solidFill>
              <a:srgbClr val="3D56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215074" y="314324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72264" y="350043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143636" y="378619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928926" y="307181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500298" y="350043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2643174" y="3786190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357818" y="2214554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86446" y="2071678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162684" y="2376478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00760" y="2786058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714744" y="4643446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071802" y="4786322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2928926" y="4143380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714876" y="1500174"/>
            <a:ext cx="214314" cy="2143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572000" y="5500702"/>
            <a:ext cx="214314" cy="21431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857620" y="2571744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857752" y="4429132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00562" y="2428868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3571868" y="4214818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715008" y="3571876"/>
            <a:ext cx="214314" cy="21431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3214678" y="2143116"/>
            <a:ext cx="214314" cy="214314"/>
          </a:xfrm>
          <a:prstGeom prst="ellipse">
            <a:avLst/>
          </a:prstGeom>
          <a:solidFill>
            <a:srgbClr val="59516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786050" y="2428868"/>
            <a:ext cx="214314" cy="214314"/>
          </a:xfrm>
          <a:prstGeom prst="ellipse">
            <a:avLst/>
          </a:prstGeom>
          <a:solidFill>
            <a:srgbClr val="59516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215074" y="4572008"/>
            <a:ext cx="214314" cy="214314"/>
          </a:xfrm>
          <a:prstGeom prst="ellipse">
            <a:avLst/>
          </a:prstGeom>
          <a:solidFill>
            <a:srgbClr val="59516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500166" y="4286256"/>
            <a:ext cx="1428760" cy="1588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Shape 63"/>
          <p:cNvCxnSpPr>
            <a:stCxn id="37" idx="4"/>
          </p:cNvCxnSpPr>
          <p:nvPr/>
        </p:nvCxnSpPr>
        <p:spPr>
          <a:xfrm rot="5400000">
            <a:off x="2339563" y="4304116"/>
            <a:ext cx="928694" cy="2035983"/>
          </a:xfrm>
          <a:prstGeom prst="bentConnector2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643042" y="2143116"/>
            <a:ext cx="1643074" cy="158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143372" y="1357298"/>
            <a:ext cx="3357586" cy="1588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hape 74"/>
          <p:cNvCxnSpPr>
            <a:stCxn id="46" idx="1"/>
          </p:cNvCxnSpPr>
          <p:nvPr/>
        </p:nvCxnSpPr>
        <p:spPr>
          <a:xfrm rot="16200000" flipV="1">
            <a:off x="3214678" y="1142984"/>
            <a:ext cx="888642" cy="1745898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hape 76"/>
          <p:cNvCxnSpPr>
            <a:stCxn id="44" idx="0"/>
          </p:cNvCxnSpPr>
          <p:nvPr/>
        </p:nvCxnSpPr>
        <p:spPr>
          <a:xfrm rot="16200000" flipV="1">
            <a:off x="2768191" y="1375157"/>
            <a:ext cx="714380" cy="1678793"/>
          </a:xfrm>
          <a:prstGeom prst="bentConnector2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hape 79"/>
          <p:cNvCxnSpPr>
            <a:stCxn id="42" idx="4"/>
          </p:cNvCxnSpPr>
          <p:nvPr/>
        </p:nvCxnSpPr>
        <p:spPr>
          <a:xfrm rot="5400000">
            <a:off x="3125381" y="4732744"/>
            <a:ext cx="571504" cy="2536049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Овал 92"/>
          <p:cNvSpPr/>
          <p:nvPr/>
        </p:nvSpPr>
        <p:spPr>
          <a:xfrm>
            <a:off x="4071934" y="3071810"/>
            <a:ext cx="1071570" cy="928694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000496" y="3214686"/>
            <a:ext cx="1247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ОАО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«У-УАЗ»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357290" y="1643050"/>
            <a:ext cx="1033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4C004C"/>
                </a:solidFill>
                <a:latin typeface="Times New Roman" pitchFamily="18" charset="0"/>
                <a:cs typeface="Times New Roman" pitchFamily="18" charset="0"/>
              </a:rPr>
              <a:t>СПП РБ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857884" y="4143380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4C004C"/>
                </a:solidFill>
                <a:latin typeface="Times New Roman" pitchFamily="18" charset="0"/>
                <a:cs typeface="Times New Roman" pitchFamily="18" charset="0"/>
              </a:rPr>
              <a:t>БРО «Союз  машиностроителей России»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1357290" y="2071678"/>
            <a:ext cx="10331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4C004C"/>
                </a:solidFill>
                <a:latin typeface="Times New Roman" pitchFamily="18" charset="0"/>
                <a:cs typeface="Times New Roman" pitchFamily="18" charset="0"/>
              </a:rPr>
              <a:t>ТПП РБ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3857620" y="857232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Правительство Республики Бурятия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4500562" y="4643446"/>
            <a:ext cx="1033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«ВИК» 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6215074" y="3929066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«У-УППО» 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2143108" y="1571612"/>
            <a:ext cx="16430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ОАО «У-УАРЗ» 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714612" y="1285860"/>
            <a:ext cx="146182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ЗАО «У-УЛЗ»</a:t>
            </a:r>
            <a:endParaRPr lang="ru-RU" sz="1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5500694" y="1428736"/>
            <a:ext cx="1033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БГУ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6215074" y="1714488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ИФМ СО РАН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643702" y="2214554"/>
            <a:ext cx="1033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ВСГУТУ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6500826" y="2571744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Авиационный техникум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42976" y="421481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«МИП «ССА»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285852" y="5286388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МИП «ТехЦентрАртМеталл»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1928794" y="5715016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 г. Улан-Удэ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285852" y="4714884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2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ИНТех</a:t>
            </a: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214414" y="3857628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«МИП «БНЦП»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643702" y="2928934"/>
            <a:ext cx="1033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Промпарк</a:t>
            </a:r>
            <a:endParaRPr lang="ru-RU" sz="12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6715140" y="3286124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Технопарк «Биотехнополис»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6858016" y="3571876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Бизнес-инкубатор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1500166" y="2786058"/>
            <a:ext cx="1033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ГФ 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1428728" y="3214686"/>
            <a:ext cx="1033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ФРР 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1357290" y="3643314"/>
            <a:ext cx="1033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ФПМП РБ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286380" y="5286388"/>
            <a:ext cx="3571900" cy="1428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рямоугольник 122"/>
          <p:cNvSpPr/>
          <p:nvPr/>
        </p:nvSpPr>
        <p:spPr>
          <a:xfrm>
            <a:off x="5643570" y="5357826"/>
            <a:ext cx="32146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Исполнительные органы государственной власти и местного самоуправления </a:t>
            </a:r>
            <a:endParaRPr lang="ru-RU" sz="800" b="1" i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5643570" y="5643578"/>
            <a:ext cx="32146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Промышленные предприятия </a:t>
            </a:r>
            <a:endParaRPr lang="ru-RU" sz="9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5643570" y="5857892"/>
            <a:ext cx="3214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Научно-исследовательские и образовательные учреждения, малые инновационные предприятия  </a:t>
            </a:r>
            <a:endParaRPr lang="ru-RU" sz="900" b="1" i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643570" y="6215082"/>
            <a:ext cx="32146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 smtClean="0">
                <a:solidFill>
                  <a:srgbClr val="4C004C"/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 </a:t>
            </a:r>
            <a:endParaRPr lang="ru-RU" sz="900" b="1" i="1" dirty="0">
              <a:solidFill>
                <a:srgbClr val="4C004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5643570" y="6429396"/>
            <a:ext cx="32146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инновационной инфраструктуры</a:t>
            </a:r>
            <a:endParaRPr lang="ru-RU" sz="9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5500694" y="5429264"/>
            <a:ext cx="71438" cy="714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5500694" y="5715016"/>
            <a:ext cx="71438" cy="714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5500694" y="5929330"/>
            <a:ext cx="71438" cy="7143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5500694" y="6286520"/>
            <a:ext cx="71438" cy="714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5500694" y="6500834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www.russianhelicopters.aero/bitrix/templates/company/images/f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</p:spPr>
      </p:pic>
      <p:pic>
        <p:nvPicPr>
          <p:cNvPr id="22532" name="Picture 4" descr="http://www.russianhelicopters.aero/bitrix/templates/company/images/fak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136525"/>
            <a:ext cx="95250" cy="95250"/>
          </a:xfrm>
          <a:prstGeom prst="rect">
            <a:avLst/>
          </a:prstGeom>
          <a:noFill/>
        </p:spPr>
      </p:pic>
      <p:sp>
        <p:nvSpPr>
          <p:cNvPr id="113" name="Номер слайда 1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2786050" y="4500570"/>
            <a:ext cx="214314" cy="2143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5875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 txBox="1">
            <a:spLocks/>
          </p:cNvSpPr>
          <p:nvPr/>
        </p:nvSpPr>
        <p:spPr bwMode="auto">
          <a:xfrm>
            <a:off x="785813" y="428625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 sz="12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AutoShape 2" descr="Картинки по запросу Б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908720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Якорное предприятие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71472" y="1214422"/>
            <a:ext cx="321471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«Улан –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Удэнский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авиационный завод»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71472" y="1857364"/>
            <a:ext cx="3214710" cy="4286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«Улан-Удэнское приборостроительное производственное объединение»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571472" y="2357430"/>
            <a:ext cx="3214710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«Вертолетная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инновационно-промышленная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компания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ятиугольник 26"/>
          <p:cNvSpPr/>
          <p:nvPr/>
        </p:nvSpPr>
        <p:spPr>
          <a:xfrm>
            <a:off x="571472" y="3000372"/>
            <a:ext cx="3214710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ЗАО «Улан –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Удэнский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лопастной завод»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571472" y="3786190"/>
            <a:ext cx="3214710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«Предприятие «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Аэротех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571472" y="4357694"/>
            <a:ext cx="3214710" cy="4286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ОАО «Улан-Удэнский авиаремонтный завод»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ятиугольник 35"/>
          <p:cNvSpPr/>
          <p:nvPr/>
        </p:nvSpPr>
        <p:spPr>
          <a:xfrm>
            <a:off x="142844" y="5143512"/>
            <a:ext cx="3643338" cy="21431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«МИП «Бурятский научный центр прочности»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851920" y="980728"/>
            <a:ext cx="5143536" cy="72008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вертолетов серии Ми-8/17, гражданских моделей серии Ми-8АМТ и Ми-171, военных Ми-8АМТШ и Ми-171Ш и нового модернизированного вертолета Ми – 171 А2. 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857620" y="1785926"/>
            <a:ext cx="5143536" cy="428628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элементов и блоков авиационной автоматики и систем, изделий производственно-технического назначения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857620" y="2285992"/>
            <a:ext cx="5143536" cy="57150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лопастей несущего винта и запасных частей для вертолетов Ми-8/17, Ми-171 и всех их модификаций, их ремонт и модернизация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857620" y="2928934"/>
            <a:ext cx="5143536" cy="71438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 и ремонт лопастей несущего винта вертолетов Ми-8/17, Ми-171 и их модификаций, перспектива создания Центра компетенции по производству алюминиевых лопастей несущего винта» для вертолетов Ми – 8/17, Ми-171.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857620" y="3645024"/>
            <a:ext cx="5143536" cy="792088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авиационных рукавов с присоединительной арматурой для вертолетов Ми-8, Ми-14, Ми-17, Ми-171 и их модификаций, создан Центр компетенции  по  производству авиационных шлангов, а также топливной арматуры  (трубопроводов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.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857620" y="4500570"/>
            <a:ext cx="5143536" cy="35719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 и техническое обслуживание вертолетов Ми-8Т, Ми-8МТ, Ми-8МТВ и Ми-8АМТ (Ми-171)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3857620" y="4929198"/>
            <a:ext cx="5143536" cy="571504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Проектирование, разработка и испытание изделий авиационной промышленности из композиционных материалов на базе лаборатории «Надежность, прочность изделий и конструкций»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86069-7FBB-41CA-81A0-88604DE3266C}" type="slidenum">
              <a:rPr lang="ru-RU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14290"/>
            <a:ext cx="914400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КЛАСТЕРА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214290"/>
            <a:ext cx="503881" cy="5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79512" y="1556792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Предприятия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4869160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Малые инновационные предприятия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ятиугольник 43"/>
          <p:cNvSpPr/>
          <p:nvPr/>
        </p:nvSpPr>
        <p:spPr>
          <a:xfrm>
            <a:off x="142844" y="6357958"/>
            <a:ext cx="3643338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«Инновации, наука, технологии»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ятиугольник 48"/>
          <p:cNvSpPr/>
          <p:nvPr/>
        </p:nvSpPr>
        <p:spPr>
          <a:xfrm>
            <a:off x="142844" y="5500702"/>
            <a:ext cx="3643338" cy="2857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«МИП «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ТехЦентрАртМеталл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ятиугольник 49"/>
          <p:cNvSpPr/>
          <p:nvPr/>
        </p:nvSpPr>
        <p:spPr>
          <a:xfrm>
            <a:off x="142844" y="5857892"/>
            <a:ext cx="3643338" cy="357190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«МИП«Современные средства автоматизации»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857620" y="6429396"/>
            <a:ext cx="5143536" cy="285752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Специализация в области упрочняющих, износостойких покрытий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857620" y="5572140"/>
            <a:ext cx="5143536" cy="35719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Поверхностное упрочнение деталей ответственного назначения из стали и сплавов методами термического воздействия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857620" y="6000768"/>
            <a:ext cx="5143536" cy="285752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программных продуктов и исполнительных устройств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minpromtorg.govrb.ru/upload/f/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214422"/>
            <a:ext cx="415897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28" name="Picture 4" descr="http://minpromtorg.govrb.ru/upload/f/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357430"/>
            <a:ext cx="415897" cy="5000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0" name="Picture 6" descr="http://minpromtorg.govrb.ru/upload/f/f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428628" cy="5000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 l="17812" t="10833" r="68594" b="65000"/>
          <a:stretch>
            <a:fillRect/>
          </a:stretch>
        </p:blipFill>
        <p:spPr bwMode="auto">
          <a:xfrm>
            <a:off x="142844" y="4357694"/>
            <a:ext cx="428596" cy="42862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33" name="Picture 9" descr="http://minpromtorg.govrb.ru/upload/f/f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1857364"/>
            <a:ext cx="415929" cy="43338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1035" name="Picture 11" descr="http://minpromtorg.govrb.ru/upload/f/f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786191"/>
            <a:ext cx="415897" cy="35719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 txBox="1">
            <a:spLocks/>
          </p:cNvSpPr>
          <p:nvPr/>
        </p:nvSpPr>
        <p:spPr bwMode="auto">
          <a:xfrm>
            <a:off x="785813" y="428625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 sz="12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AutoShape 2" descr="Картинки по запросу Б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08720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Научные и образовательные организации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39552" y="1268760"/>
            <a:ext cx="3143272" cy="5715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Восточно-Сибирский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государственный университет технологий и управления»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39552" y="2420888"/>
            <a:ext cx="3214710" cy="4286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ФГБОУ ВПО «Бурятский государственный университет»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539552" y="3212976"/>
            <a:ext cx="3214710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Институт физического материаловедения СО РАН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539552" y="4221088"/>
            <a:ext cx="3214710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ГБПОУ «Авиационный техникум»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786182" y="857232"/>
            <a:ext cx="5214974" cy="1214446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деятельность по 6 научным и образовательным направлениям, в т.ч. «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самолето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вертолетостроение», «конструкторско-технологическое обеспечение производства летательных аппаратов». Включает: Инновационный центр, в структуре которого 7 экспериментальных лабораторий; Центр коллективного пользования «Прогресс»; Межвузовский студенческий бизнес – инкубатор.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786182" y="4000504"/>
            <a:ext cx="5357818" cy="1285884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учебных лабораторий по дисциплинам, осуществляется подготовка специалистов по специальностям: «литье черных и цветных металлов, кузница», «механическая обработка металлов, механическая сборка», «штамповка», «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термическо-гальваническая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обработка деталей», «производство изделий из неметаллов, полимеров и композитов», «лабораторные испытания», «агрегатная и окончательная сборка», «конструкторское проектирование и технология производства» и др.</a:t>
            </a: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786182" y="2143116"/>
            <a:ext cx="5214974" cy="928694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подготовку специалистов по направлению «математическое моделирование», «численные методы и комплексы программ» (по техническим наукам,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математическим наукам). Включает лабораторию «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Наносистем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планируется создание Центра коллективного пользования научными приборами.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786182" y="3143248"/>
            <a:ext cx="5214974" cy="785818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2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фундаментальные и прикладные научных исследований в области физического материаловедения и смежных областях. Включает 9 научных лабораторий; совместно с МГУ создан научно-образовательный центр «Полифункциональные </a:t>
            </a:r>
            <a:r>
              <a:rPr lang="ru-RU" sz="12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нанокомпозиты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методы их диагностики»)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n w="3175">
                <a:solidFill>
                  <a:schemeClr val="tx1"/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Номер слайда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86069-7FBB-41CA-81A0-88604DE3266C}" type="slidenum">
              <a:rPr lang="ru-RU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14290"/>
            <a:ext cx="914400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КЛАСТЕРА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214290"/>
            <a:ext cx="503881" cy="5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0" y="4941168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2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512" y="6309320"/>
            <a:ext cx="421484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Торгово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промышленная палата Республики Бурятия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14282" y="5357826"/>
            <a:ext cx="421484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Союз промышленников и предпринимателей </a:t>
            </a:r>
          </a:p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Бурятия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5857892"/>
            <a:ext cx="4214842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 «Союз машиностроителей России»</a:t>
            </a:r>
          </a:p>
        </p:txBody>
      </p:sp>
      <p:pic>
        <p:nvPicPr>
          <p:cNvPr id="57" name="Picture 14" descr="http://upload.wikimedia.org/wikipedia/commons/thumb/9/92/LOGO_VSGUTU.tif/lossless-page1-220px-LOGO_VSGUTU.ti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28628" cy="571504"/>
          </a:xfrm>
          <a:prstGeom prst="rect">
            <a:avLst/>
          </a:prstGeom>
          <a:ln w="3175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8" name="Picture 30" descr="http://www.bsu.ru/images/logobs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20888"/>
            <a:ext cx="433097" cy="428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9" name="Picture 9" descr="http://www.bscnet.ru/upload/iblock/39a/IjdK51yJt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389526" cy="50006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1746" name="Picture 2" descr="http://www.avia-college-uu.ru/wp-content/uploads/2015/07/logo1001.jpg"/>
          <p:cNvPicPr>
            <a:picLocks noChangeAspect="1" noChangeArrowheads="1"/>
          </p:cNvPicPr>
          <p:nvPr/>
        </p:nvPicPr>
        <p:blipFill>
          <a:blip r:embed="rId6" cstate="print"/>
          <a:srcRect l="15585" t="8478" r="76796" b="47662"/>
          <a:stretch>
            <a:fillRect/>
          </a:stretch>
        </p:blipFill>
        <p:spPr bwMode="auto">
          <a:xfrm>
            <a:off x="251520" y="4221088"/>
            <a:ext cx="357190" cy="50006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 txBox="1">
            <a:spLocks/>
          </p:cNvSpPr>
          <p:nvPr/>
        </p:nvSpPr>
        <p:spPr bwMode="auto">
          <a:xfrm>
            <a:off x="785813" y="4286250"/>
            <a:ext cx="83581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None/>
            </a:pPr>
            <a:endParaRPr lang="ru-RU" sz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6" name="AutoShape 2" descr="Картинки по запросу БГ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2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908051"/>
            <a:ext cx="80740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Организации инновационной инфраструктуры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00034" y="1285860"/>
            <a:ext cx="3357586" cy="428628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регионального развития Республики Бурятия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ятиугольник 21"/>
          <p:cNvSpPr/>
          <p:nvPr/>
        </p:nvSpPr>
        <p:spPr>
          <a:xfrm>
            <a:off x="500034" y="1928802"/>
            <a:ext cx="3357586" cy="57150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Гарантийный фонд содействия кредитованию субъектов малого и среднего предпринимательства Республики Бурятия;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500034" y="2643182"/>
            <a:ext cx="3286148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Фонд поддержки малого предпринимательства Республики Бурятия</a:t>
            </a:r>
            <a:endParaRPr lang="ru-RU" sz="1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500034" y="3286124"/>
            <a:ext cx="3286148" cy="50006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бизнес – инкубатор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929026" y="1071546"/>
            <a:ext cx="5072130" cy="71438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Фонда направлена на создание благоприятных условий для инвесторов, формирование и продвижение инвестиционных предложений Республики Бурятия.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929058" y="2714620"/>
            <a:ext cx="5072098" cy="428628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государственной поддержки субъектам  малого и среднего предпринимательства в виде займов и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микрозаймов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29026" y="1857364"/>
            <a:ext cx="5072130" cy="714380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государственной поддержки субъектам  малого и среднего предпринимательства в виде поручительства.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0" y="214290"/>
            <a:ext cx="914400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КЛАСТЕРА</a:t>
            </a:r>
            <a:endParaRPr lang="ru-RU" sz="20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214290"/>
            <a:ext cx="503881" cy="53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Скругленный прямоугольник 23"/>
          <p:cNvSpPr/>
          <p:nvPr/>
        </p:nvSpPr>
        <p:spPr>
          <a:xfrm>
            <a:off x="3929058" y="3214686"/>
            <a:ext cx="5072098" cy="571504"/>
          </a:xfrm>
          <a:prstGeom prst="round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Предоставление государственной поддержки субъектам  малого и среднего предпринимательства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 предоставления на льготных условиях офисных помещений и оказания комплекса необходимых услуг.</a:t>
            </a:r>
          </a:p>
        </p:txBody>
      </p:sp>
      <p:pic>
        <p:nvPicPr>
          <p:cNvPr id="27" name="Picture 2" descr="C:\Work\Минпром\Фото\XO4A1863.JPG"/>
          <p:cNvPicPr>
            <a:picLocks noChangeAspect="1" noChangeArrowheads="1"/>
          </p:cNvPicPr>
          <p:nvPr/>
        </p:nvPicPr>
        <p:blipFill>
          <a:blip r:embed="rId3" cstate="print"/>
          <a:srcRect l="13441" t="16161" r="8983" b="28719"/>
          <a:stretch>
            <a:fillRect/>
          </a:stretch>
        </p:blipFill>
        <p:spPr bwMode="auto">
          <a:xfrm>
            <a:off x="642910" y="4500570"/>
            <a:ext cx="3500462" cy="10943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8" name="Picture 3" descr="C:\Work\Минпром\Фото\XO4A1871.JPG"/>
          <p:cNvPicPr>
            <a:picLocks noChangeAspect="1" noChangeArrowheads="1"/>
          </p:cNvPicPr>
          <p:nvPr/>
        </p:nvPicPr>
        <p:blipFill>
          <a:blip r:embed="rId4" cstate="print"/>
          <a:srcRect t="19244" b="30229"/>
          <a:stretch>
            <a:fillRect/>
          </a:stretch>
        </p:blipFill>
        <p:spPr bwMode="auto">
          <a:xfrm>
            <a:off x="642910" y="5429265"/>
            <a:ext cx="3500462" cy="10001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29" name="Picture 2" descr="http://www.invest-buryatia.ru/userfiles/images/6%281%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143380"/>
            <a:ext cx="3786214" cy="23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Прямоугольник 29"/>
          <p:cNvSpPr/>
          <p:nvPr/>
        </p:nvSpPr>
        <p:spPr>
          <a:xfrm>
            <a:off x="642910" y="4143380"/>
            <a:ext cx="350046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Республиканский промышленный парк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4143380"/>
            <a:ext cx="378266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Технопарк «Биотехнополис»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285728"/>
            <a:ext cx="7786710" cy="7143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ПРОДУКЦИЯ КЛАСТЕРА: основная продукция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1071546"/>
            <a:ext cx="817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Многоцелевой вертолет Ми – 171 в базовой комплектации 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(Ми – 8 АМТ, Ми – 171 Е)</a:t>
            </a:r>
          </a:p>
        </p:txBody>
      </p:sp>
      <p:pic>
        <p:nvPicPr>
          <p:cNvPr id="22" name="Picture 7" descr="Многоцелевой вертолет Ми-171"/>
          <p:cNvPicPr>
            <a:picLocks noChangeAspect="1" noChangeArrowheads="1"/>
          </p:cNvPicPr>
          <p:nvPr/>
        </p:nvPicPr>
        <p:blipFill>
          <a:blip r:embed="rId4" cstate="print"/>
          <a:srcRect l="3003" t="4518" r="6900" b="5120"/>
          <a:stretch>
            <a:fillRect/>
          </a:stretch>
        </p:blipFill>
        <p:spPr bwMode="auto">
          <a:xfrm>
            <a:off x="971600" y="1658053"/>
            <a:ext cx="2808312" cy="1842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P:\ИсполнительныеОГВ\МинПромТорг\3-Комитет по развитию промышленности\2-Отдел промышленности\Жамсуева А.Б\Фотографии к каталогу\ОАО У-УАЗ\Вертолет Ми-8АМТ.JPG"/>
          <p:cNvPicPr/>
          <p:nvPr/>
        </p:nvPicPr>
        <p:blipFill>
          <a:blip r:embed="rId5" cstate="print">
            <a:lum contrast="4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5" y="1662545"/>
            <a:ext cx="2752272" cy="1838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13" descr="Картинка 3 из 52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6325111" y="1628800"/>
            <a:ext cx="281888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1259632" y="3140968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Вертолет Ми – 171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23928" y="3140968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Вертолет Ми – 8 АМТ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44208" y="3140968"/>
            <a:ext cx="2286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Вертолет Ми – 171 Е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71600" y="3645024"/>
            <a:ext cx="81724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Грузопассажирский 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вертолет Ми – 171 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3645024"/>
            <a:ext cx="298782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Военно-транспортный вертолет 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– 171 Ш</a:t>
            </a:r>
          </a:p>
        </p:txBody>
      </p:sp>
      <p:pic>
        <p:nvPicPr>
          <p:cNvPr id="30" name="Picture 15" descr="Грузо-пассажирский вертолет Ми-171А"/>
          <p:cNvPicPr>
            <a:picLocks noChangeAspect="1" noChangeArrowheads="1"/>
          </p:cNvPicPr>
          <p:nvPr/>
        </p:nvPicPr>
        <p:blipFill>
          <a:blip r:embed="rId8" cstate="print">
            <a:lum contrast="40000"/>
          </a:blip>
          <a:srcRect l="2557" t="3846" r="2851" b="3846"/>
          <a:stretch>
            <a:fillRect/>
          </a:stretch>
        </p:blipFill>
        <p:spPr bwMode="auto">
          <a:xfrm>
            <a:off x="971600" y="4293096"/>
            <a:ext cx="2811443" cy="1901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arms-expo.ru/img/257/25757388.jpg"/>
          <p:cNvPicPr>
            <a:picLocks noChangeAspect="1" noChangeArrowheads="1"/>
          </p:cNvPicPr>
          <p:nvPr/>
        </p:nvPicPr>
        <p:blipFill>
          <a:blip r:embed="rId9" cstate="print"/>
          <a:srcRect r="7245"/>
          <a:stretch>
            <a:fillRect/>
          </a:stretch>
        </p:blipFill>
        <p:spPr bwMode="auto">
          <a:xfrm>
            <a:off x="6340370" y="4293096"/>
            <a:ext cx="2803630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Прямоугольник 31"/>
          <p:cNvSpPr/>
          <p:nvPr/>
        </p:nvSpPr>
        <p:spPr>
          <a:xfrm>
            <a:off x="6444208" y="3645024"/>
            <a:ext cx="269979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Грузопассажирский </a:t>
            </a:r>
          </a:p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вертолет Ми – 171 А2</a:t>
            </a:r>
          </a:p>
        </p:txBody>
      </p:sp>
      <p:pic>
        <p:nvPicPr>
          <p:cNvPr id="19" name="Picture 4" descr="C:\Users\MatinskayaMY\Desktop\doc\old\Рабочий стол\Вертолеты\Mi-8AMTSh_(13).JPG"/>
          <p:cNvPicPr>
            <a:picLocks noChangeAspect="1" noChangeArrowheads="1"/>
          </p:cNvPicPr>
          <p:nvPr/>
        </p:nvPicPr>
        <p:blipFill>
          <a:blip r:embed="rId10" cstate="print"/>
          <a:srcRect l="6962" r="7173" b="-113"/>
          <a:stretch>
            <a:fillRect/>
          </a:stretch>
        </p:blipFill>
        <p:spPr bwMode="auto">
          <a:xfrm>
            <a:off x="3707904" y="4293096"/>
            <a:ext cx="2664296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http://www.sefus.net/wp-content/uploads/2014/11/102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56992"/>
            <a:ext cx="2355494" cy="1428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23124" r="32720" b="-376"/>
          <a:stretch>
            <a:fillRect/>
          </a:stretch>
        </p:blipFill>
        <p:spPr bwMode="auto">
          <a:xfrm>
            <a:off x="5867128" y="1052736"/>
            <a:ext cx="3276872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35729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Picture 10" descr="C:\Users\Снежный Барс\Desktop\gerb_bur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0" t="16180" r="14999" b="19098"/>
          <a:stretch>
            <a:fillRect/>
          </a:stretch>
        </p:blipFill>
        <p:spPr bwMode="auto">
          <a:xfrm>
            <a:off x="285720" y="142852"/>
            <a:ext cx="714380" cy="75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57290" y="142852"/>
            <a:ext cx="7786710" cy="5715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ПРОДУКЦИЯ КЛАСТЕРА: смежная продукция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764704"/>
            <a:ext cx="778671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Лопасти несущего винта вертолета Ми - 8</a:t>
            </a: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196752"/>
            <a:ext cx="2214578" cy="1498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4" descr="http://static1.repo.aif.ru/1/f7/282659/3856ac6d451ce50f7d9c88496db215f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9" y="1196752"/>
            <a:ext cx="2304256" cy="1537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Прямоугольник 32"/>
          <p:cNvSpPr/>
          <p:nvPr/>
        </p:nvSpPr>
        <p:spPr>
          <a:xfrm>
            <a:off x="1403648" y="2924944"/>
            <a:ext cx="774035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Гидрошланги</a:t>
            </a: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высокого и низкого давления для авиационной техники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4797152"/>
            <a:ext cx="7740352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и блоки авиационной автоматики, систем управления  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5083517"/>
            <a:ext cx="3312368" cy="1774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4" name="Picture 12" descr="http://www.ua.all.biz/img/ua/catalog/more/119364_rukava_vysokogo_davleniya_rvd_kupit_v_kieve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V="1">
            <a:off x="3969563" y="3317580"/>
            <a:ext cx="2071399" cy="1479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" descr="Картинка 1 из 308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03648" y="5115783"/>
            <a:ext cx="2952328" cy="174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A4BA-1E48-4C41-BB64-D477903407E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2813</Words>
  <Application>Microsoft Office PowerPoint</Application>
  <PresentationFormat>Экран (4:3)</PresentationFormat>
  <Paragraphs>459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zhamsuevaab</dc:creator>
  <cp:lastModifiedBy>zhamsuevaab</cp:lastModifiedBy>
  <cp:revision>236</cp:revision>
  <dcterms:created xsi:type="dcterms:W3CDTF">2015-06-02T01:49:49Z</dcterms:created>
  <dcterms:modified xsi:type="dcterms:W3CDTF">2015-10-15T05:51:17Z</dcterms:modified>
</cp:coreProperties>
</file>